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handoutMasterIdLst>
    <p:handoutMasterId r:id="rId12"/>
  </p:handoutMasterIdLst>
  <p:sldIdLst>
    <p:sldId id="256" r:id="rId2"/>
    <p:sldId id="258" r:id="rId3"/>
    <p:sldId id="259" r:id="rId4"/>
    <p:sldId id="269" r:id="rId5"/>
    <p:sldId id="270" r:id="rId6"/>
    <p:sldId id="271" r:id="rId7"/>
    <p:sldId id="265" r:id="rId8"/>
    <p:sldId id="273" r:id="rId9"/>
    <p:sldId id="272" r:id="rId10"/>
    <p:sldId id="257" r:id="rId11"/>
  </p:sldIdLst>
  <p:sldSz cx="18288000" cy="10287000"/>
  <p:notesSz cx="6858000" cy="9144000"/>
  <p:embeddedFontLst>
    <p:embeddedFont>
      <p:font typeface="Microsoft YaHei" panose="020B0503020204020204" pitchFamily="34" charset="-122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1DD"/>
    <a:srgbClr val="C1B2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63466" autoAdjust="0"/>
  </p:normalViewPr>
  <p:slideViewPr>
    <p:cSldViewPr>
      <p:cViewPr varScale="1">
        <p:scale>
          <a:sx n="49" d="100"/>
          <a:sy n="49" d="100"/>
        </p:scale>
        <p:origin x="38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254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D55D30-917A-444E-8AC4-A82C1389042D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1DADDB93-8913-4148-B0CB-1040E1985FEB}">
      <dgm:prSet phldrT="[文字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zh-TW" altLang="en-US" b="0" dirty="0">
              <a:latin typeface="Microsoft YaHei" panose="020B0503020204020204" pitchFamily="34" charset="-122"/>
              <a:ea typeface="Microsoft YaHei" panose="020B0503020204020204" pitchFamily="34" charset="-122"/>
            </a:rPr>
            <a:t>心理韌性</a:t>
          </a:r>
        </a:p>
      </dgm:t>
    </dgm:pt>
    <dgm:pt modelId="{1E1E04DA-3BD2-4CD2-8450-5A076DC6FC27}" type="parTrans" cxnId="{CB88BBB5-5A1A-4E4D-ADF2-78BA2E86A8AC}">
      <dgm:prSet/>
      <dgm:spPr/>
      <dgm:t>
        <a:bodyPr/>
        <a:lstStyle/>
        <a:p>
          <a:endParaRPr lang="zh-TW" altLang="en-US"/>
        </a:p>
      </dgm:t>
    </dgm:pt>
    <dgm:pt modelId="{A15FB225-A781-49DF-A40E-C017808A6DA4}" type="sibTrans" cxnId="{CB88BBB5-5A1A-4E4D-ADF2-78BA2E86A8AC}">
      <dgm:prSet/>
      <dgm:spPr>
        <a:ln w="76200">
          <a:solidFill>
            <a:schemeClr val="accent2">
              <a:lumMod val="75000"/>
            </a:schemeClr>
          </a:solidFill>
        </a:ln>
      </dgm:spPr>
      <dgm:t>
        <a:bodyPr/>
        <a:lstStyle/>
        <a:p>
          <a:endParaRPr lang="zh-TW" altLang="en-US"/>
        </a:p>
      </dgm:t>
    </dgm:pt>
    <dgm:pt modelId="{D2118B2D-413A-4DCD-B1E4-C324A96FFD9D}">
      <dgm:prSet phldrT="[文字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rPr>
            <a:t>變現系統</a:t>
          </a:r>
        </a:p>
      </dgm:t>
    </dgm:pt>
    <dgm:pt modelId="{3C425169-542F-407D-B6FC-1FC9E4E48547}" type="parTrans" cxnId="{4CBD1DF7-D92E-46C7-B6C0-080342DB4019}">
      <dgm:prSet/>
      <dgm:spPr/>
      <dgm:t>
        <a:bodyPr/>
        <a:lstStyle/>
        <a:p>
          <a:endParaRPr lang="zh-TW" altLang="en-US"/>
        </a:p>
      </dgm:t>
    </dgm:pt>
    <dgm:pt modelId="{E2BE00D1-E638-4E3F-ADE8-F3ED324178E2}" type="sibTrans" cxnId="{4CBD1DF7-D92E-46C7-B6C0-080342DB4019}">
      <dgm:prSet/>
      <dgm:spPr>
        <a:solidFill>
          <a:schemeClr val="accent2">
            <a:lumMod val="75000"/>
          </a:schemeClr>
        </a:solidFill>
        <a:ln w="76200">
          <a:solidFill>
            <a:schemeClr val="accent2">
              <a:lumMod val="75000"/>
            </a:schemeClr>
          </a:solidFill>
        </a:ln>
      </dgm:spPr>
      <dgm:t>
        <a:bodyPr/>
        <a:lstStyle/>
        <a:p>
          <a:endParaRPr lang="zh-TW" altLang="en-US"/>
        </a:p>
      </dgm:t>
    </dgm:pt>
    <dgm:pt modelId="{AF0BAE6C-45A5-4078-A708-B9BD12FDE56A}">
      <dgm:prSet phldrT="[文字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rPr>
            <a:t>職涯規劃</a:t>
          </a:r>
        </a:p>
      </dgm:t>
    </dgm:pt>
    <dgm:pt modelId="{A17F177D-43E6-42F4-86B4-3261E1F1CCD0}" type="parTrans" cxnId="{B12A0AE6-17AB-4EC0-8C91-ACDB72E147F8}">
      <dgm:prSet/>
      <dgm:spPr/>
      <dgm:t>
        <a:bodyPr/>
        <a:lstStyle/>
        <a:p>
          <a:endParaRPr lang="zh-TW" altLang="en-US"/>
        </a:p>
      </dgm:t>
    </dgm:pt>
    <dgm:pt modelId="{5B4D3B00-F6D8-4816-9FCB-1BF077229F38}" type="sibTrans" cxnId="{B12A0AE6-17AB-4EC0-8C91-ACDB72E147F8}">
      <dgm:prSet/>
      <dgm:spPr>
        <a:ln w="76200">
          <a:solidFill>
            <a:schemeClr val="accent2">
              <a:lumMod val="75000"/>
            </a:schemeClr>
          </a:solidFill>
        </a:ln>
      </dgm:spPr>
      <dgm:t>
        <a:bodyPr/>
        <a:lstStyle/>
        <a:p>
          <a:endParaRPr lang="zh-TW" altLang="en-US"/>
        </a:p>
      </dgm:t>
    </dgm:pt>
    <dgm:pt modelId="{810E6D8F-F898-43F5-9274-86AEF95495B5}" type="pres">
      <dgm:prSet presAssocID="{83D55D30-917A-444E-8AC4-A82C1389042D}" presName="cycle" presStyleCnt="0">
        <dgm:presLayoutVars>
          <dgm:dir/>
          <dgm:resizeHandles val="exact"/>
        </dgm:presLayoutVars>
      </dgm:prSet>
      <dgm:spPr/>
    </dgm:pt>
    <dgm:pt modelId="{632494C0-5469-47E9-9FE6-2FE74C10C734}" type="pres">
      <dgm:prSet presAssocID="{1DADDB93-8913-4148-B0CB-1040E1985FEB}" presName="node" presStyleLbl="node1" presStyleIdx="0" presStyleCnt="3">
        <dgm:presLayoutVars>
          <dgm:bulletEnabled val="1"/>
        </dgm:presLayoutVars>
      </dgm:prSet>
      <dgm:spPr/>
    </dgm:pt>
    <dgm:pt modelId="{86BD122E-3422-4923-ABCF-29D69EAE6E08}" type="pres">
      <dgm:prSet presAssocID="{1DADDB93-8913-4148-B0CB-1040E1985FEB}" presName="spNode" presStyleCnt="0"/>
      <dgm:spPr/>
    </dgm:pt>
    <dgm:pt modelId="{31F2A77C-92F7-4C10-BB07-A4E3A74B5917}" type="pres">
      <dgm:prSet presAssocID="{A15FB225-A781-49DF-A40E-C017808A6DA4}" presName="sibTrans" presStyleLbl="sibTrans1D1" presStyleIdx="0" presStyleCnt="3"/>
      <dgm:spPr/>
    </dgm:pt>
    <dgm:pt modelId="{F99D5905-979A-456F-BF62-027256F33104}" type="pres">
      <dgm:prSet presAssocID="{D2118B2D-413A-4DCD-B1E4-C324A96FFD9D}" presName="node" presStyleLbl="node1" presStyleIdx="1" presStyleCnt="3">
        <dgm:presLayoutVars>
          <dgm:bulletEnabled val="1"/>
        </dgm:presLayoutVars>
      </dgm:prSet>
      <dgm:spPr/>
    </dgm:pt>
    <dgm:pt modelId="{D0C43C08-2123-4D71-9474-C600983A66CE}" type="pres">
      <dgm:prSet presAssocID="{D2118B2D-413A-4DCD-B1E4-C324A96FFD9D}" presName="spNode" presStyleCnt="0"/>
      <dgm:spPr/>
    </dgm:pt>
    <dgm:pt modelId="{C02E7851-7662-4D7F-8684-87655CF6B725}" type="pres">
      <dgm:prSet presAssocID="{E2BE00D1-E638-4E3F-ADE8-F3ED324178E2}" presName="sibTrans" presStyleLbl="sibTrans1D1" presStyleIdx="1" presStyleCnt="3"/>
      <dgm:spPr/>
    </dgm:pt>
    <dgm:pt modelId="{B0B302EE-DD1A-4A3C-BF1A-1741FD586B06}" type="pres">
      <dgm:prSet presAssocID="{AF0BAE6C-45A5-4078-A708-B9BD12FDE56A}" presName="node" presStyleLbl="node1" presStyleIdx="2" presStyleCnt="3">
        <dgm:presLayoutVars>
          <dgm:bulletEnabled val="1"/>
        </dgm:presLayoutVars>
      </dgm:prSet>
      <dgm:spPr/>
    </dgm:pt>
    <dgm:pt modelId="{78889440-F304-4B65-B100-A53AAA1FE82D}" type="pres">
      <dgm:prSet presAssocID="{AF0BAE6C-45A5-4078-A708-B9BD12FDE56A}" presName="spNode" presStyleCnt="0"/>
      <dgm:spPr/>
    </dgm:pt>
    <dgm:pt modelId="{804A36D5-B862-4D71-82EE-8985269CABA8}" type="pres">
      <dgm:prSet presAssocID="{5B4D3B00-F6D8-4816-9FCB-1BF077229F38}" presName="sibTrans" presStyleLbl="sibTrans1D1" presStyleIdx="2" presStyleCnt="3"/>
      <dgm:spPr/>
    </dgm:pt>
  </dgm:ptLst>
  <dgm:cxnLst>
    <dgm:cxn modelId="{508DF71E-A065-4AB9-A5F9-09217F1CC961}" type="presOf" srcId="{A15FB225-A781-49DF-A40E-C017808A6DA4}" destId="{31F2A77C-92F7-4C10-BB07-A4E3A74B5917}" srcOrd="0" destOrd="0" presId="urn:microsoft.com/office/officeart/2005/8/layout/cycle6"/>
    <dgm:cxn modelId="{5B20B072-8392-49F0-90B7-DB6D0EEF360B}" type="presOf" srcId="{83D55D30-917A-444E-8AC4-A82C1389042D}" destId="{810E6D8F-F898-43F5-9274-86AEF95495B5}" srcOrd="0" destOrd="0" presId="urn:microsoft.com/office/officeart/2005/8/layout/cycle6"/>
    <dgm:cxn modelId="{8193C49A-AE49-4939-80D0-507122BF6913}" type="presOf" srcId="{E2BE00D1-E638-4E3F-ADE8-F3ED324178E2}" destId="{C02E7851-7662-4D7F-8684-87655CF6B725}" srcOrd="0" destOrd="0" presId="urn:microsoft.com/office/officeart/2005/8/layout/cycle6"/>
    <dgm:cxn modelId="{08AE9FAA-5B47-4ADE-8B96-C767D054DE80}" type="presOf" srcId="{D2118B2D-413A-4DCD-B1E4-C324A96FFD9D}" destId="{F99D5905-979A-456F-BF62-027256F33104}" srcOrd="0" destOrd="0" presId="urn:microsoft.com/office/officeart/2005/8/layout/cycle6"/>
    <dgm:cxn modelId="{3163E8B0-376C-4751-86B5-164BDB478640}" type="presOf" srcId="{5B4D3B00-F6D8-4816-9FCB-1BF077229F38}" destId="{804A36D5-B862-4D71-82EE-8985269CABA8}" srcOrd="0" destOrd="0" presId="urn:microsoft.com/office/officeart/2005/8/layout/cycle6"/>
    <dgm:cxn modelId="{E2C4FDB1-DAF0-4640-899E-38486F5E2A58}" type="presOf" srcId="{AF0BAE6C-45A5-4078-A708-B9BD12FDE56A}" destId="{B0B302EE-DD1A-4A3C-BF1A-1741FD586B06}" srcOrd="0" destOrd="0" presId="urn:microsoft.com/office/officeart/2005/8/layout/cycle6"/>
    <dgm:cxn modelId="{CB88BBB5-5A1A-4E4D-ADF2-78BA2E86A8AC}" srcId="{83D55D30-917A-444E-8AC4-A82C1389042D}" destId="{1DADDB93-8913-4148-B0CB-1040E1985FEB}" srcOrd="0" destOrd="0" parTransId="{1E1E04DA-3BD2-4CD2-8450-5A076DC6FC27}" sibTransId="{A15FB225-A781-49DF-A40E-C017808A6DA4}"/>
    <dgm:cxn modelId="{B12A0AE6-17AB-4EC0-8C91-ACDB72E147F8}" srcId="{83D55D30-917A-444E-8AC4-A82C1389042D}" destId="{AF0BAE6C-45A5-4078-A708-B9BD12FDE56A}" srcOrd="2" destOrd="0" parTransId="{A17F177D-43E6-42F4-86B4-3261E1F1CCD0}" sibTransId="{5B4D3B00-F6D8-4816-9FCB-1BF077229F38}"/>
    <dgm:cxn modelId="{90D49FEB-41B1-4280-998C-82905F8DADA9}" type="presOf" srcId="{1DADDB93-8913-4148-B0CB-1040E1985FEB}" destId="{632494C0-5469-47E9-9FE6-2FE74C10C734}" srcOrd="0" destOrd="0" presId="urn:microsoft.com/office/officeart/2005/8/layout/cycle6"/>
    <dgm:cxn modelId="{4CBD1DF7-D92E-46C7-B6C0-080342DB4019}" srcId="{83D55D30-917A-444E-8AC4-A82C1389042D}" destId="{D2118B2D-413A-4DCD-B1E4-C324A96FFD9D}" srcOrd="1" destOrd="0" parTransId="{3C425169-542F-407D-B6FC-1FC9E4E48547}" sibTransId="{E2BE00D1-E638-4E3F-ADE8-F3ED324178E2}"/>
    <dgm:cxn modelId="{877D0BB3-46A4-4639-9F2F-24D9D50C7C04}" type="presParOf" srcId="{810E6D8F-F898-43F5-9274-86AEF95495B5}" destId="{632494C0-5469-47E9-9FE6-2FE74C10C734}" srcOrd="0" destOrd="0" presId="urn:microsoft.com/office/officeart/2005/8/layout/cycle6"/>
    <dgm:cxn modelId="{E1BA3FB8-CE98-402F-8351-7A76C1E6F115}" type="presParOf" srcId="{810E6D8F-F898-43F5-9274-86AEF95495B5}" destId="{86BD122E-3422-4923-ABCF-29D69EAE6E08}" srcOrd="1" destOrd="0" presId="urn:microsoft.com/office/officeart/2005/8/layout/cycle6"/>
    <dgm:cxn modelId="{DA865106-1951-4949-8D9A-48E4565E6F16}" type="presParOf" srcId="{810E6D8F-F898-43F5-9274-86AEF95495B5}" destId="{31F2A77C-92F7-4C10-BB07-A4E3A74B5917}" srcOrd="2" destOrd="0" presId="urn:microsoft.com/office/officeart/2005/8/layout/cycle6"/>
    <dgm:cxn modelId="{A6EE3489-0F0F-41CB-9796-3365B7F6968D}" type="presParOf" srcId="{810E6D8F-F898-43F5-9274-86AEF95495B5}" destId="{F99D5905-979A-456F-BF62-027256F33104}" srcOrd="3" destOrd="0" presId="urn:microsoft.com/office/officeart/2005/8/layout/cycle6"/>
    <dgm:cxn modelId="{F883BFAC-F50E-4061-B97E-CA66D802E4A9}" type="presParOf" srcId="{810E6D8F-F898-43F5-9274-86AEF95495B5}" destId="{D0C43C08-2123-4D71-9474-C600983A66CE}" srcOrd="4" destOrd="0" presId="urn:microsoft.com/office/officeart/2005/8/layout/cycle6"/>
    <dgm:cxn modelId="{C628759E-F924-4241-933B-C75A10D5C635}" type="presParOf" srcId="{810E6D8F-F898-43F5-9274-86AEF95495B5}" destId="{C02E7851-7662-4D7F-8684-87655CF6B725}" srcOrd="5" destOrd="0" presId="urn:microsoft.com/office/officeart/2005/8/layout/cycle6"/>
    <dgm:cxn modelId="{7E00D922-3295-4DD9-8DC9-E9D6E21D449D}" type="presParOf" srcId="{810E6D8F-F898-43F5-9274-86AEF95495B5}" destId="{B0B302EE-DD1A-4A3C-BF1A-1741FD586B06}" srcOrd="6" destOrd="0" presId="urn:microsoft.com/office/officeart/2005/8/layout/cycle6"/>
    <dgm:cxn modelId="{D3D2778C-BB18-4170-BAB0-54AE7AE5DDA9}" type="presParOf" srcId="{810E6D8F-F898-43F5-9274-86AEF95495B5}" destId="{78889440-F304-4B65-B100-A53AAA1FE82D}" srcOrd="7" destOrd="0" presId="urn:microsoft.com/office/officeart/2005/8/layout/cycle6"/>
    <dgm:cxn modelId="{89FEBC54-D235-43D5-81AD-F2B42FA0CDC7}" type="presParOf" srcId="{810E6D8F-F898-43F5-9274-86AEF95495B5}" destId="{804A36D5-B862-4D71-82EE-8985269CABA8}" srcOrd="8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2494C0-5469-47E9-9FE6-2FE74C10C734}">
      <dsp:nvSpPr>
        <dsp:cNvPr id="0" name=""/>
        <dsp:cNvSpPr/>
      </dsp:nvSpPr>
      <dsp:spPr>
        <a:xfrm>
          <a:off x="3192660" y="1635"/>
          <a:ext cx="3063478" cy="1991260"/>
        </a:xfrm>
        <a:prstGeom prst="roundRect">
          <a:avLst/>
        </a:prstGeom>
        <a:solidFill>
          <a:schemeClr val="accent2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900" b="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心理韌性</a:t>
          </a:r>
        </a:p>
      </dsp:txBody>
      <dsp:txXfrm>
        <a:off x="3289865" y="98840"/>
        <a:ext cx="2869068" cy="1796850"/>
      </dsp:txXfrm>
    </dsp:sp>
    <dsp:sp modelId="{31F2A77C-92F7-4C10-BB07-A4E3A74B5917}">
      <dsp:nvSpPr>
        <dsp:cNvPr id="0" name=""/>
        <dsp:cNvSpPr/>
      </dsp:nvSpPr>
      <dsp:spPr>
        <a:xfrm>
          <a:off x="2069271" y="997266"/>
          <a:ext cx="5310257" cy="5310257"/>
        </a:xfrm>
        <a:custGeom>
          <a:avLst/>
          <a:gdLst/>
          <a:ahLst/>
          <a:cxnLst/>
          <a:rect l="0" t="0" r="0" b="0"/>
          <a:pathLst>
            <a:path>
              <a:moveTo>
                <a:pt x="4209109" y="502258"/>
              </a:moveTo>
              <a:arcTo wR="2655128" hR="2655128" stAng="18349346" swAng="3646170"/>
            </a:path>
          </a:pathLst>
        </a:custGeom>
        <a:noFill/>
        <a:ln w="76200" cap="flat" cmpd="sng" algn="ctr">
          <a:solidFill>
            <a:schemeClr val="accent2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9D5905-979A-456F-BF62-027256F33104}">
      <dsp:nvSpPr>
        <dsp:cNvPr id="0" name=""/>
        <dsp:cNvSpPr/>
      </dsp:nvSpPr>
      <dsp:spPr>
        <a:xfrm>
          <a:off x="5492069" y="3984328"/>
          <a:ext cx="3063478" cy="1991260"/>
        </a:xfrm>
        <a:prstGeom prst="roundRect">
          <a:avLst/>
        </a:prstGeom>
        <a:solidFill>
          <a:schemeClr val="accent2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9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變現系統</a:t>
          </a:r>
        </a:p>
      </dsp:txBody>
      <dsp:txXfrm>
        <a:off x="5589274" y="4081533"/>
        <a:ext cx="2869068" cy="1796850"/>
      </dsp:txXfrm>
    </dsp:sp>
    <dsp:sp modelId="{C02E7851-7662-4D7F-8684-87655CF6B725}">
      <dsp:nvSpPr>
        <dsp:cNvPr id="0" name=""/>
        <dsp:cNvSpPr/>
      </dsp:nvSpPr>
      <dsp:spPr>
        <a:xfrm>
          <a:off x="2069271" y="997266"/>
          <a:ext cx="5310257" cy="5310257"/>
        </a:xfrm>
        <a:custGeom>
          <a:avLst/>
          <a:gdLst/>
          <a:ahLst/>
          <a:cxnLst/>
          <a:rect l="0" t="0" r="0" b="0"/>
          <a:pathLst>
            <a:path>
              <a:moveTo>
                <a:pt x="3918059" y="4990661"/>
              </a:moveTo>
              <a:arcTo wR="2655128" hR="2655128" stAng="3695872" swAng="3408256"/>
            </a:path>
          </a:pathLst>
        </a:custGeom>
        <a:noFill/>
        <a:ln w="76200" cap="flat" cmpd="sng" algn="ctr">
          <a:solidFill>
            <a:schemeClr val="accent2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B302EE-DD1A-4A3C-BF1A-1741FD586B06}">
      <dsp:nvSpPr>
        <dsp:cNvPr id="0" name=""/>
        <dsp:cNvSpPr/>
      </dsp:nvSpPr>
      <dsp:spPr>
        <a:xfrm>
          <a:off x="893252" y="3984328"/>
          <a:ext cx="3063478" cy="1991260"/>
        </a:xfrm>
        <a:prstGeom prst="roundRect">
          <a:avLst/>
        </a:prstGeom>
        <a:solidFill>
          <a:schemeClr val="accent2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9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職涯規劃</a:t>
          </a:r>
        </a:p>
      </dsp:txBody>
      <dsp:txXfrm>
        <a:off x="990457" y="4081533"/>
        <a:ext cx="2869068" cy="1796850"/>
      </dsp:txXfrm>
    </dsp:sp>
    <dsp:sp modelId="{804A36D5-B862-4D71-82EE-8985269CABA8}">
      <dsp:nvSpPr>
        <dsp:cNvPr id="0" name=""/>
        <dsp:cNvSpPr/>
      </dsp:nvSpPr>
      <dsp:spPr>
        <a:xfrm>
          <a:off x="2069271" y="997266"/>
          <a:ext cx="5310257" cy="5310257"/>
        </a:xfrm>
        <a:custGeom>
          <a:avLst/>
          <a:gdLst/>
          <a:ahLst/>
          <a:cxnLst/>
          <a:rect l="0" t="0" r="0" b="0"/>
          <a:pathLst>
            <a:path>
              <a:moveTo>
                <a:pt x="17553" y="2959930"/>
              </a:moveTo>
              <a:arcTo wR="2655128" hR="2655128" stAng="10404484" swAng="3646170"/>
            </a:path>
          </a:pathLst>
        </a:custGeom>
        <a:noFill/>
        <a:ln w="76200" cap="flat" cmpd="sng" algn="ctr">
          <a:solidFill>
            <a:schemeClr val="accent2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C327E271-3BC8-1C0D-E527-D2B715AA80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7CE03C1-B3DE-F04F-6E3B-3C4814D66D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E855D-0278-4349-9661-08B0F1FE4819}" type="datetimeFigureOut">
              <a:rPr lang="zh-TW" altLang="en-US" smtClean="0"/>
              <a:t>2025/12/30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DDB2841-547D-AFBA-7750-911EFA66C9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908ACAC-EC1C-CAEC-3E34-387E926381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89E1AD-5CB2-4F76-B735-7EC5C7D8FF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97163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2.sv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2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472970" y="7570587"/>
            <a:ext cx="1592463" cy="1592463"/>
          </a:xfrm>
          <a:custGeom>
            <a:avLst/>
            <a:gdLst/>
            <a:ahLst/>
            <a:cxnLst/>
            <a:rect l="l" t="t" r="r" b="b"/>
            <a:pathLst>
              <a:path w="1592463" h="1592463">
                <a:moveTo>
                  <a:pt x="0" y="0"/>
                </a:moveTo>
                <a:lnTo>
                  <a:pt x="1592463" y="0"/>
                </a:lnTo>
                <a:lnTo>
                  <a:pt x="1592463" y="1592463"/>
                </a:lnTo>
                <a:lnTo>
                  <a:pt x="0" y="15924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22455" y="3043893"/>
            <a:ext cx="9355385" cy="2228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0"/>
              </a:lnSpc>
            </a:pPr>
            <a:r>
              <a:rPr lang="zh-TW" altLang="en-US" sz="10000" b="1" spc="-44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教練變現實戰力</a:t>
            </a:r>
            <a:endParaRPr lang="en-US" sz="10000" b="1" spc="-440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nton"/>
              <a:sym typeface="Anto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90600" y="5871584"/>
            <a:ext cx="7912407" cy="6796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80"/>
              </a:lnSpc>
            </a:pPr>
            <a:r>
              <a:rPr lang="zh-TW" altLang="en-US" sz="4800" spc="-264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專業變現，打造穩定收入系統</a:t>
            </a:r>
            <a:endParaRPr lang="en-US" sz="4800" spc="-264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12" name="AutoShape 12"/>
          <p:cNvSpPr/>
          <p:nvPr/>
        </p:nvSpPr>
        <p:spPr>
          <a:xfrm>
            <a:off x="-882858" y="492020"/>
            <a:ext cx="20053717" cy="0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-882858" y="9818891"/>
            <a:ext cx="20053717" cy="0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72BBFF78-236D-9A1C-E6D6-2225CFDB8C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7"/>
          <a:stretch>
            <a:fillRect/>
          </a:stretch>
        </p:blipFill>
        <p:spPr>
          <a:xfrm>
            <a:off x="10265442" y="3043893"/>
            <a:ext cx="7387040" cy="51312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1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840200" y="8742440"/>
            <a:ext cx="1200967" cy="1200967"/>
          </a:xfrm>
          <a:custGeom>
            <a:avLst/>
            <a:gdLst/>
            <a:ahLst/>
            <a:cxnLst/>
            <a:rect l="l" t="t" r="r" b="b"/>
            <a:pathLst>
              <a:path w="1200967" h="1200967">
                <a:moveTo>
                  <a:pt x="0" y="0"/>
                </a:moveTo>
                <a:lnTo>
                  <a:pt x="1200967" y="0"/>
                </a:lnTo>
                <a:lnTo>
                  <a:pt x="1200967" y="1200967"/>
                </a:lnTo>
                <a:lnTo>
                  <a:pt x="0" y="12009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 rot="-5400000">
            <a:off x="-2988958" y="3830866"/>
            <a:ext cx="8229600" cy="2320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0"/>
              </a:lnSpc>
            </a:pPr>
            <a:r>
              <a:rPr lang="zh-TW" altLang="en-US" sz="13000" b="1" spc="-44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變 現 陪 跑</a:t>
            </a:r>
            <a:endParaRPr lang="en-US" sz="13000" b="1" spc="-440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nton"/>
              <a:sym typeface="Anton"/>
            </a:endParaRPr>
          </a:p>
        </p:txBody>
      </p:sp>
      <p:sp>
        <p:nvSpPr>
          <p:cNvPr id="18" name="AutoShape 18"/>
          <p:cNvSpPr/>
          <p:nvPr/>
        </p:nvSpPr>
        <p:spPr>
          <a:xfrm flipV="1">
            <a:off x="475246" y="453812"/>
            <a:ext cx="17337510" cy="76416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Freeform 21"/>
          <p:cNvSpPr/>
          <p:nvPr/>
        </p:nvSpPr>
        <p:spPr>
          <a:xfrm>
            <a:off x="10355560" y="4376918"/>
            <a:ext cx="208056" cy="208056"/>
          </a:xfrm>
          <a:custGeom>
            <a:avLst/>
            <a:gdLst/>
            <a:ahLst/>
            <a:cxnLst/>
            <a:rect l="l" t="t" r="r" b="b"/>
            <a:pathLst>
              <a:path w="208056" h="208056">
                <a:moveTo>
                  <a:pt x="0" y="0"/>
                </a:moveTo>
                <a:lnTo>
                  <a:pt x="208056" y="0"/>
                </a:lnTo>
                <a:lnTo>
                  <a:pt x="208056" y="208056"/>
                </a:lnTo>
                <a:lnTo>
                  <a:pt x="0" y="208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10355560" y="5065445"/>
            <a:ext cx="208056" cy="208056"/>
          </a:xfrm>
          <a:custGeom>
            <a:avLst/>
            <a:gdLst/>
            <a:ahLst/>
            <a:cxnLst/>
            <a:rect l="l" t="t" r="r" b="b"/>
            <a:pathLst>
              <a:path w="208056" h="208056">
                <a:moveTo>
                  <a:pt x="0" y="0"/>
                </a:moveTo>
                <a:lnTo>
                  <a:pt x="208056" y="0"/>
                </a:lnTo>
                <a:lnTo>
                  <a:pt x="208056" y="208056"/>
                </a:lnTo>
                <a:lnTo>
                  <a:pt x="0" y="208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0355560" y="5753972"/>
            <a:ext cx="208056" cy="208056"/>
          </a:xfrm>
          <a:custGeom>
            <a:avLst/>
            <a:gdLst/>
            <a:ahLst/>
            <a:cxnLst/>
            <a:rect l="l" t="t" r="r" b="b"/>
            <a:pathLst>
              <a:path w="208056" h="208056">
                <a:moveTo>
                  <a:pt x="0" y="0"/>
                </a:moveTo>
                <a:lnTo>
                  <a:pt x="208056" y="0"/>
                </a:lnTo>
                <a:lnTo>
                  <a:pt x="208056" y="208056"/>
                </a:lnTo>
                <a:lnTo>
                  <a:pt x="0" y="208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0355560" y="6442499"/>
            <a:ext cx="208056" cy="208056"/>
          </a:xfrm>
          <a:custGeom>
            <a:avLst/>
            <a:gdLst/>
            <a:ahLst/>
            <a:cxnLst/>
            <a:rect l="l" t="t" r="r" b="b"/>
            <a:pathLst>
              <a:path w="208056" h="208056">
                <a:moveTo>
                  <a:pt x="0" y="0"/>
                </a:moveTo>
                <a:lnTo>
                  <a:pt x="208056" y="0"/>
                </a:lnTo>
                <a:lnTo>
                  <a:pt x="208056" y="208056"/>
                </a:lnTo>
                <a:lnTo>
                  <a:pt x="0" y="208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0355560" y="7131026"/>
            <a:ext cx="208056" cy="208056"/>
          </a:xfrm>
          <a:custGeom>
            <a:avLst/>
            <a:gdLst/>
            <a:ahLst/>
            <a:cxnLst/>
            <a:rect l="l" t="t" r="r" b="b"/>
            <a:pathLst>
              <a:path w="208056" h="208056">
                <a:moveTo>
                  <a:pt x="0" y="0"/>
                </a:moveTo>
                <a:lnTo>
                  <a:pt x="208056" y="0"/>
                </a:lnTo>
                <a:lnTo>
                  <a:pt x="208056" y="208056"/>
                </a:lnTo>
                <a:lnTo>
                  <a:pt x="0" y="208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4477954D-4BB4-D85C-67E4-9CF19D9EC5BE}"/>
              </a:ext>
            </a:extLst>
          </p:cNvPr>
          <p:cNvSpPr txBox="1"/>
          <p:nvPr/>
        </p:nvSpPr>
        <p:spPr>
          <a:xfrm>
            <a:off x="10820649" y="4043573"/>
            <a:ext cx="7924800" cy="6481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80"/>
              </a:lnSpc>
            </a:pP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表 達 力 心 理 學   </a:t>
            </a: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NT$980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元    </a:t>
            </a:r>
            <a:endParaRPr lang="en-US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29" name="TextBox 4">
            <a:extLst>
              <a:ext uri="{FF2B5EF4-FFF2-40B4-BE49-F238E27FC236}">
                <a16:creationId xmlns:a16="http://schemas.microsoft.com/office/drawing/2014/main" id="{5E4218B3-DBA1-1769-BF7E-12FC6F0B5EEF}"/>
              </a:ext>
            </a:extLst>
          </p:cNvPr>
          <p:cNvSpPr txBox="1"/>
          <p:nvPr/>
        </p:nvSpPr>
        <p:spPr>
          <a:xfrm>
            <a:off x="10820649" y="4729373"/>
            <a:ext cx="7924800" cy="6481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80"/>
              </a:lnSpc>
            </a:pP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反 對 問 題 成 交 話 術  </a:t>
            </a: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NT$480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元    </a:t>
            </a:r>
            <a:endParaRPr lang="en-US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30" name="TextBox 4">
            <a:extLst>
              <a:ext uri="{FF2B5EF4-FFF2-40B4-BE49-F238E27FC236}">
                <a16:creationId xmlns:a16="http://schemas.microsoft.com/office/drawing/2014/main" id="{9A721770-1E14-9B1F-0E7B-962B690D4380}"/>
              </a:ext>
            </a:extLst>
          </p:cNvPr>
          <p:cNvSpPr txBox="1"/>
          <p:nvPr/>
        </p:nvSpPr>
        <p:spPr>
          <a:xfrm>
            <a:off x="10814962" y="5415173"/>
            <a:ext cx="7924800" cy="6481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80"/>
              </a:lnSpc>
            </a:pP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體 驗 課 成 交 全 流 程  </a:t>
            </a: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NT$1980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元    </a:t>
            </a:r>
            <a:endParaRPr lang="en-US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31" name="TextBox 4">
            <a:extLst>
              <a:ext uri="{FF2B5EF4-FFF2-40B4-BE49-F238E27FC236}">
                <a16:creationId xmlns:a16="http://schemas.microsoft.com/office/drawing/2014/main" id="{A0A33190-D03C-75FF-E521-374B95EA7D30}"/>
              </a:ext>
            </a:extLst>
          </p:cNvPr>
          <p:cNvSpPr txBox="1"/>
          <p:nvPr/>
        </p:nvSpPr>
        <p:spPr>
          <a:xfrm>
            <a:off x="10820649" y="6100973"/>
            <a:ext cx="7924800" cy="648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80"/>
              </a:lnSpc>
            </a:pP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私 人 教 練 續 約 必 修 課  </a:t>
            </a: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NT$1980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元    </a:t>
            </a:r>
            <a:endParaRPr lang="en-US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32" name="TextBox 4">
            <a:extLst>
              <a:ext uri="{FF2B5EF4-FFF2-40B4-BE49-F238E27FC236}">
                <a16:creationId xmlns:a16="http://schemas.microsoft.com/office/drawing/2014/main" id="{7A33D077-B117-DE74-F2C8-D820A571B520}"/>
              </a:ext>
            </a:extLst>
          </p:cNvPr>
          <p:cNvSpPr txBox="1"/>
          <p:nvPr/>
        </p:nvSpPr>
        <p:spPr>
          <a:xfrm>
            <a:off x="10814962" y="6786773"/>
            <a:ext cx="7924800" cy="648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80"/>
              </a:lnSpc>
            </a:pP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一 對 一 陪 跑 訓 練  </a:t>
            </a: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NT$18000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元    </a:t>
            </a:r>
            <a:endParaRPr lang="en-US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35" name="TextBox 16">
            <a:extLst>
              <a:ext uri="{FF2B5EF4-FFF2-40B4-BE49-F238E27FC236}">
                <a16:creationId xmlns:a16="http://schemas.microsoft.com/office/drawing/2014/main" id="{0E0DB6ED-D1B6-F8CF-5417-D204379EB0F4}"/>
              </a:ext>
            </a:extLst>
          </p:cNvPr>
          <p:cNvSpPr txBox="1"/>
          <p:nvPr/>
        </p:nvSpPr>
        <p:spPr>
          <a:xfrm>
            <a:off x="10744200" y="3244281"/>
            <a:ext cx="5858785" cy="668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80"/>
              </a:lnSpc>
            </a:pPr>
            <a:r>
              <a:rPr lang="zh-TW" altLang="en-US" sz="4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額外附贈，總值</a:t>
            </a:r>
            <a:r>
              <a:rPr lang="en-US" altLang="zh-TW" sz="4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41420</a:t>
            </a:r>
            <a:r>
              <a:rPr lang="zh-TW" altLang="en-US" sz="4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元</a:t>
            </a:r>
            <a:endParaRPr lang="en-US" sz="4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grpSp>
        <p:nvGrpSpPr>
          <p:cNvPr id="46" name="Group 3">
            <a:extLst>
              <a:ext uri="{FF2B5EF4-FFF2-40B4-BE49-F238E27FC236}">
                <a16:creationId xmlns:a16="http://schemas.microsoft.com/office/drawing/2014/main" id="{975E468D-E99A-1965-4BEA-964B726B229E}"/>
              </a:ext>
            </a:extLst>
          </p:cNvPr>
          <p:cNvGrpSpPr/>
          <p:nvPr/>
        </p:nvGrpSpPr>
        <p:grpSpPr>
          <a:xfrm>
            <a:off x="3418178" y="1257300"/>
            <a:ext cx="2572550" cy="2439983"/>
            <a:chOff x="0" y="0"/>
            <a:chExt cx="812800" cy="812800"/>
          </a:xfrm>
        </p:grpSpPr>
        <p:sp>
          <p:nvSpPr>
            <p:cNvPr id="47" name="Freeform 4">
              <a:extLst>
                <a:ext uri="{FF2B5EF4-FFF2-40B4-BE49-F238E27FC236}">
                  <a16:creationId xmlns:a16="http://schemas.microsoft.com/office/drawing/2014/main" id="{A9D5B77D-BE2C-EF5A-FD69-C4CC0EBBDF4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 cap="sq">
              <a:solidFill>
                <a:srgbClr val="151213"/>
              </a:solidFill>
              <a:prstDash val="solid"/>
              <a:miter/>
            </a:ln>
          </p:spPr>
        </p:sp>
        <p:sp>
          <p:nvSpPr>
            <p:cNvPr id="48" name="TextBox 5">
              <a:extLst>
                <a:ext uri="{FF2B5EF4-FFF2-40B4-BE49-F238E27FC236}">
                  <a16:creationId xmlns:a16="http://schemas.microsoft.com/office/drawing/2014/main" id="{D53B673D-0315-9BC8-97EA-FB0E087C887D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190500" tIns="190500" rIns="190500" bIns="190500" rtlCol="0" anchor="ctr"/>
            <a:lstStyle/>
            <a:p>
              <a:pPr algn="ctr">
                <a:lnSpc>
                  <a:spcPts val="2800"/>
                </a:lnSpc>
              </a:pPr>
              <a:r>
                <a:rPr lang="zh-TW" altLang="en-US" sz="3200" b="1" spc="-110" dirty="0">
                  <a:solidFill>
                    <a:srgbClr val="EFEFE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三個月</a:t>
              </a:r>
              <a:endParaRPr lang="en-US" altLang="zh-TW" sz="3200" b="1" spc="-110" dirty="0">
                <a:solidFill>
                  <a:srgbClr val="EFEFE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  <a:p>
              <a:pPr algn="ctr">
                <a:lnSpc>
                  <a:spcPts val="2800"/>
                </a:lnSpc>
              </a:pPr>
              <a:endParaRPr lang="en-US" altLang="zh-TW" sz="3200" b="1" spc="-110" dirty="0">
                <a:solidFill>
                  <a:srgbClr val="EFEFE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  <a:p>
              <a:pPr algn="ctr">
                <a:lnSpc>
                  <a:spcPts val="2800"/>
                </a:lnSpc>
              </a:pPr>
              <a:r>
                <a:rPr lang="en-US" sz="3200" b="1" spc="-110" dirty="0">
                  <a:solidFill>
                    <a:srgbClr val="EFEFE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32800</a:t>
              </a:r>
              <a:r>
                <a:rPr lang="zh-TW" altLang="en-US" sz="3200" b="1" spc="-110" dirty="0">
                  <a:solidFill>
                    <a:srgbClr val="EFEFE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元</a:t>
              </a:r>
              <a:endParaRPr lang="en-US" sz="3200" b="1" spc="-110" dirty="0">
                <a:solidFill>
                  <a:srgbClr val="EFEFE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grpSp>
        <p:nvGrpSpPr>
          <p:cNvPr id="49" name="Group 6">
            <a:extLst>
              <a:ext uri="{FF2B5EF4-FFF2-40B4-BE49-F238E27FC236}">
                <a16:creationId xmlns:a16="http://schemas.microsoft.com/office/drawing/2014/main" id="{07C7DF62-B755-A4D7-61CE-46500E29B598}"/>
              </a:ext>
            </a:extLst>
          </p:cNvPr>
          <p:cNvGrpSpPr/>
          <p:nvPr/>
        </p:nvGrpSpPr>
        <p:grpSpPr>
          <a:xfrm>
            <a:off x="3355476" y="4139532"/>
            <a:ext cx="2572550" cy="2439983"/>
            <a:chOff x="0" y="0"/>
            <a:chExt cx="812800" cy="812800"/>
          </a:xfrm>
        </p:grpSpPr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DAA5896B-AAE4-AD0C-E327-6FA2CD28A38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B2A4"/>
            </a:solidFill>
            <a:ln w="9525" cap="sq">
              <a:solidFill>
                <a:srgbClr val="151213"/>
              </a:solidFill>
              <a:prstDash val="solid"/>
              <a:miter/>
            </a:ln>
          </p:spPr>
        </p:sp>
        <p:sp>
          <p:nvSpPr>
            <p:cNvPr id="51" name="TextBox 8">
              <a:extLst>
                <a:ext uri="{FF2B5EF4-FFF2-40B4-BE49-F238E27FC236}">
                  <a16:creationId xmlns:a16="http://schemas.microsoft.com/office/drawing/2014/main" id="{EA0206E2-D845-025C-9C3D-79753D9929F1}"/>
                </a:ext>
              </a:extLst>
            </p:cNvPr>
            <p:cNvSpPr txBox="1"/>
            <p:nvPr/>
          </p:nvSpPr>
          <p:spPr>
            <a:xfrm>
              <a:off x="76200" y="85529"/>
              <a:ext cx="660400" cy="698500"/>
            </a:xfrm>
            <a:prstGeom prst="rect">
              <a:avLst/>
            </a:prstGeom>
          </p:spPr>
          <p:txBody>
            <a:bodyPr lIns="190500" tIns="190500" rIns="190500" bIns="190500" rtlCol="0" anchor="ctr"/>
            <a:lstStyle/>
            <a:p>
              <a:pPr algn="ctr">
                <a:lnSpc>
                  <a:spcPts val="2800"/>
                </a:lnSpc>
              </a:pPr>
              <a:r>
                <a:rPr lang="zh-TW" altLang="en-US" sz="3200" b="1" spc="-110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六個月</a:t>
              </a:r>
              <a:endParaRPr lang="en-US" altLang="zh-TW" sz="3200" b="1" spc="-11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  <a:p>
              <a:pPr algn="ctr">
                <a:lnSpc>
                  <a:spcPts val="2800"/>
                </a:lnSpc>
              </a:pPr>
              <a:endParaRPr lang="en-US" altLang="zh-TW" sz="3200" b="1" spc="-11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  <a:p>
              <a:pPr algn="ctr">
                <a:lnSpc>
                  <a:spcPts val="2800"/>
                </a:lnSpc>
              </a:pPr>
              <a:r>
                <a:rPr lang="en-US" altLang="zh-TW" sz="3200" b="1" spc="-110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59800</a:t>
              </a:r>
              <a:r>
                <a:rPr lang="zh-TW" altLang="en-US" sz="3200" b="1" spc="-110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元</a:t>
              </a:r>
              <a:endParaRPr lang="en-US" altLang="zh-TW" sz="3200" b="1" spc="-11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  <a:p>
              <a:pPr algn="ctr">
                <a:lnSpc>
                  <a:spcPts val="2800"/>
                </a:lnSpc>
              </a:pPr>
              <a:endParaRPr lang="en-US" sz="3200" b="1" spc="-11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grpSp>
        <p:nvGrpSpPr>
          <p:cNvPr id="52" name="Group 9">
            <a:extLst>
              <a:ext uri="{FF2B5EF4-FFF2-40B4-BE49-F238E27FC236}">
                <a16:creationId xmlns:a16="http://schemas.microsoft.com/office/drawing/2014/main" id="{5735C864-BD7B-CCEA-1F4A-8EDCEEFA716F}"/>
              </a:ext>
            </a:extLst>
          </p:cNvPr>
          <p:cNvGrpSpPr/>
          <p:nvPr/>
        </p:nvGrpSpPr>
        <p:grpSpPr>
          <a:xfrm>
            <a:off x="3201005" y="7131690"/>
            <a:ext cx="2572550" cy="2439983"/>
            <a:chOff x="0" y="0"/>
            <a:chExt cx="812800" cy="812800"/>
          </a:xfrm>
        </p:grpSpPr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02339634-CC4C-A650-ED17-4728765D6A4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chemeClr val="bg2"/>
            </a:solidFill>
            <a:ln w="9525" cap="sq">
              <a:solidFill>
                <a:srgbClr val="151213"/>
              </a:solidFill>
              <a:prstDash val="solid"/>
              <a:miter/>
            </a:ln>
          </p:spPr>
        </p:sp>
        <p:sp>
          <p:nvSpPr>
            <p:cNvPr id="54" name="TextBox 11">
              <a:extLst>
                <a:ext uri="{FF2B5EF4-FFF2-40B4-BE49-F238E27FC236}">
                  <a16:creationId xmlns:a16="http://schemas.microsoft.com/office/drawing/2014/main" id="{1763B037-84F0-F929-0A70-B4ADC20831FA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190500" tIns="190500" rIns="190500" bIns="190500" rtlCol="0" anchor="ctr"/>
            <a:lstStyle/>
            <a:p>
              <a:pPr algn="ctr">
                <a:lnSpc>
                  <a:spcPts val="2800"/>
                </a:lnSpc>
              </a:pPr>
              <a:r>
                <a:rPr lang="zh-TW" altLang="en-US" sz="3200" b="1" spc="-11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一年</a:t>
              </a:r>
              <a:endParaRPr lang="en-US" altLang="zh-TW" sz="3200" b="1" spc="-110" dirty="0"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  <a:p>
              <a:pPr algn="ctr">
                <a:lnSpc>
                  <a:spcPts val="2800"/>
                </a:lnSpc>
              </a:pPr>
              <a:endParaRPr lang="en-US" altLang="zh-TW" sz="3200" b="1" spc="-110" dirty="0"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  <a:p>
              <a:pPr algn="ctr">
                <a:lnSpc>
                  <a:spcPts val="2800"/>
                </a:lnSpc>
              </a:pPr>
              <a:r>
                <a:rPr lang="en-US" sz="3200" b="1" spc="-11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118000</a:t>
              </a:r>
              <a:r>
                <a:rPr lang="zh-TW" altLang="en-US" sz="3200" b="1" spc="-11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元</a:t>
              </a:r>
              <a:endParaRPr lang="en-US" sz="3200" b="1" spc="-110" dirty="0"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3978502-7D9E-3E38-03FB-3310DC230791}"/>
              </a:ext>
            </a:extLst>
          </p:cNvPr>
          <p:cNvSpPr txBox="1"/>
          <p:nvPr/>
        </p:nvSpPr>
        <p:spPr>
          <a:xfrm>
            <a:off x="6013692" y="1896027"/>
            <a:ext cx="3200505" cy="13482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80"/>
              </a:lnSpc>
            </a:pP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1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對</a:t>
            </a: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1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培訓</a:t>
            </a:r>
            <a:endParaRPr lang="en-US" altLang="zh-TW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>
              <a:lnSpc>
                <a:spcPts val="5580"/>
              </a:lnSpc>
            </a:pPr>
            <a:r>
              <a:rPr 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12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次</a:t>
            </a:r>
            <a:endParaRPr lang="en-US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84E7C447-24E9-AAE5-16E3-C930EAD9B748}"/>
              </a:ext>
            </a:extLst>
          </p:cNvPr>
          <p:cNvSpPr txBox="1"/>
          <p:nvPr/>
        </p:nvSpPr>
        <p:spPr>
          <a:xfrm>
            <a:off x="5990728" y="4685396"/>
            <a:ext cx="3200505" cy="13482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80"/>
              </a:lnSpc>
            </a:pP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1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對</a:t>
            </a: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1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培訓</a:t>
            </a:r>
            <a:endParaRPr lang="en-US" altLang="zh-TW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>
              <a:lnSpc>
                <a:spcPts val="5580"/>
              </a:lnSpc>
            </a:pP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24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次</a:t>
            </a:r>
            <a:endParaRPr lang="en-US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459A48B6-1AAF-5D3F-FAA1-2E925FF1B068}"/>
              </a:ext>
            </a:extLst>
          </p:cNvPr>
          <p:cNvSpPr txBox="1"/>
          <p:nvPr/>
        </p:nvSpPr>
        <p:spPr>
          <a:xfrm>
            <a:off x="5990727" y="7604450"/>
            <a:ext cx="3200505" cy="13482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80"/>
              </a:lnSpc>
            </a:pP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1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對</a:t>
            </a: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1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培訓</a:t>
            </a:r>
            <a:endParaRPr lang="en-US" altLang="zh-TW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>
              <a:lnSpc>
                <a:spcPts val="5580"/>
              </a:lnSpc>
            </a:pP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48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次</a:t>
            </a:r>
            <a:endParaRPr lang="en-US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4" name="Freeform 25">
            <a:extLst>
              <a:ext uri="{FF2B5EF4-FFF2-40B4-BE49-F238E27FC236}">
                <a16:creationId xmlns:a16="http://schemas.microsoft.com/office/drawing/2014/main" id="{BAC00635-CE9B-0834-26DF-C0C54FE99253}"/>
              </a:ext>
            </a:extLst>
          </p:cNvPr>
          <p:cNvSpPr/>
          <p:nvPr/>
        </p:nvSpPr>
        <p:spPr>
          <a:xfrm>
            <a:off x="10368260" y="7871689"/>
            <a:ext cx="208056" cy="208056"/>
          </a:xfrm>
          <a:custGeom>
            <a:avLst/>
            <a:gdLst/>
            <a:ahLst/>
            <a:cxnLst/>
            <a:rect l="l" t="t" r="r" b="b"/>
            <a:pathLst>
              <a:path w="208056" h="208056">
                <a:moveTo>
                  <a:pt x="0" y="0"/>
                </a:moveTo>
                <a:lnTo>
                  <a:pt x="208056" y="0"/>
                </a:lnTo>
                <a:lnTo>
                  <a:pt x="208056" y="208056"/>
                </a:lnTo>
                <a:lnTo>
                  <a:pt x="0" y="2080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2E4B370A-6C07-B5E4-A337-CCD94E5BA8BF}"/>
              </a:ext>
            </a:extLst>
          </p:cNvPr>
          <p:cNvSpPr txBox="1"/>
          <p:nvPr/>
        </p:nvSpPr>
        <p:spPr>
          <a:xfrm>
            <a:off x="10827662" y="7527436"/>
            <a:ext cx="7924800" cy="648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80"/>
              </a:lnSpc>
            </a:pP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心理韌性與職涯定位 </a:t>
            </a:r>
            <a:r>
              <a:rPr lang="en-US" altLang="zh-TW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NT$18000</a:t>
            </a:r>
            <a:r>
              <a:rPr lang="zh-TW" altLang="en-US" sz="30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元    </a:t>
            </a:r>
            <a:endParaRPr lang="en-US" sz="30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4495" y="82984"/>
            <a:ext cx="8585305" cy="22536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0"/>
              </a:lnSpc>
            </a:pPr>
            <a:r>
              <a:rPr lang="zh-TW" altLang="en-US" sz="8000" b="1" spc="-44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目前的現狀</a:t>
            </a:r>
            <a:endParaRPr lang="en-US" sz="8000" b="1" spc="-440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nton"/>
              <a:sym typeface="Anton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507138" y="2872767"/>
            <a:ext cx="7480203" cy="453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r>
              <a:rPr lang="zh-TW" altLang="en-US" sz="4000" spc="-13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有專業，但不擅長銷售</a:t>
            </a:r>
            <a:endParaRPr lang="en-US" altLang="zh-TW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just">
              <a:lnSpc>
                <a:spcPts val="2749"/>
              </a:lnSpc>
            </a:pPr>
            <a:endParaRPr lang="en-US" altLang="zh-TW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endParaRPr lang="en-US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r>
              <a:rPr lang="zh-TW" altLang="en-US" sz="4000" spc="-13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時間投入多，沒對應報酬</a:t>
            </a:r>
            <a:endParaRPr lang="en-US" altLang="zh-TW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endParaRPr lang="en-US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endParaRPr lang="en-US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r>
              <a:rPr lang="zh-TW" altLang="en-US" sz="4000" spc="-13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談單亂槍打鳥，沒有系統</a:t>
            </a:r>
            <a:endParaRPr lang="en-US" altLang="zh-TW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endParaRPr lang="en-US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endParaRPr lang="en-US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r>
              <a:rPr lang="zh-TW" altLang="en-US" sz="4000" spc="-13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客戶說有效果，卻不買單</a:t>
            </a:r>
            <a:endParaRPr lang="en-US" altLang="zh-TW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endParaRPr lang="en-US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endParaRPr lang="en-US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marL="342900" indent="-342900" algn="just">
              <a:lnSpc>
                <a:spcPts val="2749"/>
              </a:lnSpc>
              <a:buFont typeface="Arial" panose="020B0604020202020204" pitchFamily="34" charset="0"/>
              <a:buChar char="•"/>
            </a:pPr>
            <a:r>
              <a:rPr lang="zh-TW" altLang="en-US" sz="4000" spc="-13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不擅長破冰做現場開發</a:t>
            </a:r>
            <a:endParaRPr lang="en-US" sz="4000" spc="-13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581781" y="3562607"/>
            <a:ext cx="4114800" cy="4114800"/>
            <a:chOff x="0" y="0"/>
            <a:chExt cx="13716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13716000"/>
                  </a:moveTo>
                  <a:lnTo>
                    <a:pt x="0" y="137160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13716000"/>
                  </a:lnTo>
                  <a:close/>
                </a:path>
              </a:pathLst>
            </a:custGeom>
            <a:blipFill>
              <a:blip r:embed="rId2"/>
              <a:stretch>
                <a:fillRect l="-25046" r="-2504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13716000"/>
                  </a:moveTo>
                  <a:lnTo>
                    <a:pt x="0" y="137160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1371600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4779874" y="3562607"/>
            <a:ext cx="4114800" cy="4114800"/>
            <a:chOff x="0" y="0"/>
            <a:chExt cx="13716000" cy="13716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13716000"/>
                  </a:moveTo>
                  <a:lnTo>
                    <a:pt x="0" y="137160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13716000"/>
                  </a:lnTo>
                  <a:close/>
                </a:path>
              </a:pathLst>
            </a:custGeom>
            <a:blipFill>
              <a:blip r:embed="rId4"/>
              <a:stretch>
                <a:fillRect l="-25046" r="-25046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13716000"/>
                  </a:moveTo>
                  <a:lnTo>
                    <a:pt x="0" y="137160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1371600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4" name="AutoShape 14"/>
          <p:cNvSpPr/>
          <p:nvPr/>
        </p:nvSpPr>
        <p:spPr>
          <a:xfrm>
            <a:off x="300660" y="668297"/>
            <a:ext cx="17686681" cy="1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573072" y="9818881"/>
            <a:ext cx="17414269" cy="1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69E1033-593B-684F-E2BB-628FCF235F84}"/>
              </a:ext>
            </a:extLst>
          </p:cNvPr>
          <p:cNvSpPr txBox="1"/>
          <p:nvPr/>
        </p:nvSpPr>
        <p:spPr>
          <a:xfrm>
            <a:off x="5011501" y="8549457"/>
            <a:ext cx="78790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大部分的教練缺一個</a:t>
            </a:r>
            <a:r>
              <a:rPr lang="zh-TW" altLang="en-US" sz="4000" dirty="0">
                <a:solidFill>
                  <a:schemeClr val="accent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專業變現</a:t>
            </a:r>
            <a:r>
              <a:rPr lang="zh-TW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系統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2436015" y="3238500"/>
            <a:ext cx="5511800" cy="5511800"/>
            <a:chOff x="0" y="0"/>
            <a:chExt cx="13716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13716000"/>
                  </a:moveTo>
                  <a:lnTo>
                    <a:pt x="0" y="137160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13716000"/>
                  </a:lnTo>
                  <a:close/>
                </a:path>
              </a:pathLst>
            </a:custGeom>
            <a:blipFill>
              <a:blip r:embed="rId2"/>
              <a:stretch>
                <a:fillRect l="-25000" r="-25000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13716000"/>
                  </a:moveTo>
                  <a:lnTo>
                    <a:pt x="0" y="13716000"/>
                  </a:lnTo>
                  <a:lnTo>
                    <a:pt x="0" y="0"/>
                  </a:lnTo>
                  <a:lnTo>
                    <a:pt x="13716000" y="0"/>
                  </a:lnTo>
                  <a:lnTo>
                    <a:pt x="13716000" y="1371600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340185" y="4000500"/>
            <a:ext cx="11323320" cy="2664854"/>
            <a:chOff x="0" y="-5465"/>
            <a:chExt cx="2564697" cy="8062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64697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5465"/>
              <a:ext cx="2524559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27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成交只是第一步，能讓教練穩定賺錢的，是系統化的業績成長路徑</a:t>
              </a:r>
              <a:endParaRPr lang="en-US" sz="27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3ED1C1CE-40EB-E8FC-925E-44FC72A5B212}"/>
                </a:ext>
              </a:extLst>
            </p:cNvPr>
            <p:cNvSpPr/>
            <p:nvPr/>
          </p:nvSpPr>
          <p:spPr>
            <a:xfrm>
              <a:off x="0" y="524798"/>
              <a:ext cx="2564697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6" name="TextBox 8">
              <a:extLst>
                <a:ext uri="{FF2B5EF4-FFF2-40B4-BE49-F238E27FC236}">
                  <a16:creationId xmlns:a16="http://schemas.microsoft.com/office/drawing/2014/main" id="{70D6D80A-92B3-CEAA-09DC-522A9479C890}"/>
                </a:ext>
              </a:extLst>
            </p:cNvPr>
            <p:cNvSpPr txBox="1"/>
            <p:nvPr/>
          </p:nvSpPr>
          <p:spPr>
            <a:xfrm>
              <a:off x="0" y="506611"/>
              <a:ext cx="2524559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27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累積穩定客群，讓教練職涯越做越輕鬆</a:t>
              </a:r>
              <a:endParaRPr lang="en-US" sz="27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sp>
        <p:nvSpPr>
          <p:cNvPr id="29" name="AutoShape 29"/>
          <p:cNvSpPr/>
          <p:nvPr/>
        </p:nvSpPr>
        <p:spPr>
          <a:xfrm flipV="1">
            <a:off x="304800" y="468108"/>
            <a:ext cx="17499145" cy="103370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AutoShape 30"/>
          <p:cNvSpPr/>
          <p:nvPr/>
        </p:nvSpPr>
        <p:spPr>
          <a:xfrm>
            <a:off x="152400" y="9818891"/>
            <a:ext cx="17651545" cy="0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ED96B85F-D42C-E76B-DFB6-BCD48F6314C8}"/>
              </a:ext>
            </a:extLst>
          </p:cNvPr>
          <p:cNvSpPr txBox="1"/>
          <p:nvPr/>
        </p:nvSpPr>
        <p:spPr>
          <a:xfrm>
            <a:off x="3657600" y="1026964"/>
            <a:ext cx="993092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這是一個從銷售、經營到自媒體的陪跑系統</a:t>
            </a:r>
            <a:endParaRPr lang="en-US" altLang="zh-TW" sz="4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TW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讓你從教練變成經營者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58E61-F7E6-E279-15F5-1DA47D69A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6E9D939-135E-0B02-0111-C3B99045F078}"/>
              </a:ext>
            </a:extLst>
          </p:cNvPr>
          <p:cNvSpPr/>
          <p:nvPr/>
        </p:nvSpPr>
        <p:spPr>
          <a:xfrm>
            <a:off x="0" y="29713"/>
            <a:ext cx="18288000" cy="102572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94E111A7-E46C-6376-D3F6-8E9599C359B4}"/>
              </a:ext>
            </a:extLst>
          </p:cNvPr>
          <p:cNvGrpSpPr/>
          <p:nvPr/>
        </p:nvGrpSpPr>
        <p:grpSpPr>
          <a:xfrm>
            <a:off x="1219200" y="4820717"/>
            <a:ext cx="3962400" cy="1123545"/>
            <a:chOff x="0" y="-40188"/>
            <a:chExt cx="892745" cy="296285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B4DDD73-B343-7071-8422-BA4C5B2153C1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A0E15907-A271-8D68-6EFF-5AD8EF2C0566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體驗課成交系統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sp>
        <p:nvSpPr>
          <p:cNvPr id="28" name="AutoShape 28">
            <a:extLst>
              <a:ext uri="{FF2B5EF4-FFF2-40B4-BE49-F238E27FC236}">
                <a16:creationId xmlns:a16="http://schemas.microsoft.com/office/drawing/2014/main" id="{CC3FF38C-DC76-B3D0-D1D9-CF90A343D563}"/>
              </a:ext>
            </a:extLst>
          </p:cNvPr>
          <p:cNvSpPr/>
          <p:nvPr/>
        </p:nvSpPr>
        <p:spPr>
          <a:xfrm>
            <a:off x="-882858" y="492020"/>
            <a:ext cx="20053717" cy="0"/>
          </a:xfrm>
          <a:prstGeom prst="line">
            <a:avLst/>
          </a:prstGeom>
          <a:ln w="9525" cap="flat">
            <a:solidFill>
              <a:srgbClr val="E4E1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AutoShape 29">
            <a:extLst>
              <a:ext uri="{FF2B5EF4-FFF2-40B4-BE49-F238E27FC236}">
                <a16:creationId xmlns:a16="http://schemas.microsoft.com/office/drawing/2014/main" id="{7EB6853C-3261-14D6-ED46-AAF1508ABC26}"/>
              </a:ext>
            </a:extLst>
          </p:cNvPr>
          <p:cNvSpPr/>
          <p:nvPr/>
        </p:nvSpPr>
        <p:spPr>
          <a:xfrm>
            <a:off x="-882858" y="9818891"/>
            <a:ext cx="20053717" cy="0"/>
          </a:xfrm>
          <a:prstGeom prst="line">
            <a:avLst/>
          </a:prstGeom>
          <a:ln w="9525" cap="flat">
            <a:solidFill>
              <a:srgbClr val="E4E1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31BA5051-2748-B077-08F1-CE2A9082F8A4}"/>
              </a:ext>
            </a:extLst>
          </p:cNvPr>
          <p:cNvSpPr txBox="1"/>
          <p:nvPr/>
        </p:nvSpPr>
        <p:spPr>
          <a:xfrm>
            <a:off x="990600" y="29713"/>
            <a:ext cx="14220705" cy="3334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0"/>
              </a:lnSpc>
            </a:pP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第 一 階 段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(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0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–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3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個 月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)</a:t>
            </a:r>
          </a:p>
          <a:p>
            <a:pPr algn="l"/>
            <a:r>
              <a:rPr lang="zh-TW" altLang="en-US" sz="45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業 績 衝 刺 期 </a:t>
            </a:r>
            <a:r>
              <a:rPr lang="en-US" altLang="zh-TW" sz="45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( </a:t>
            </a:r>
            <a:r>
              <a:rPr lang="zh-TW" altLang="en-US" sz="45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新 客 成 交 </a:t>
            </a:r>
            <a:r>
              <a:rPr lang="en-US" altLang="zh-TW" sz="45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+</a:t>
            </a:r>
            <a:r>
              <a:rPr lang="zh-TW" altLang="en-US" sz="45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現 場 開 發 </a:t>
            </a:r>
            <a:r>
              <a:rPr lang="en-US" altLang="zh-TW" sz="45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)</a:t>
            </a:r>
          </a:p>
        </p:txBody>
      </p:sp>
      <p:grpSp>
        <p:nvGrpSpPr>
          <p:cNvPr id="31" name="Group 6">
            <a:extLst>
              <a:ext uri="{FF2B5EF4-FFF2-40B4-BE49-F238E27FC236}">
                <a16:creationId xmlns:a16="http://schemas.microsoft.com/office/drawing/2014/main" id="{63772F54-70FF-B174-B399-D44188876FF2}"/>
              </a:ext>
            </a:extLst>
          </p:cNvPr>
          <p:cNvGrpSpPr/>
          <p:nvPr/>
        </p:nvGrpSpPr>
        <p:grpSpPr>
          <a:xfrm>
            <a:off x="6248400" y="4820717"/>
            <a:ext cx="3962400" cy="1123545"/>
            <a:chOff x="0" y="-40188"/>
            <a:chExt cx="892745" cy="296285"/>
          </a:xfrm>
        </p:grpSpPr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42386192-E563-50B1-4BB7-9F0A336E928F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DC447B5F-FE06-1B70-D768-05D5893CC75C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現場開發實戰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grpSp>
        <p:nvGrpSpPr>
          <p:cNvPr id="34" name="Group 6">
            <a:extLst>
              <a:ext uri="{FF2B5EF4-FFF2-40B4-BE49-F238E27FC236}">
                <a16:creationId xmlns:a16="http://schemas.microsoft.com/office/drawing/2014/main" id="{B19EF727-EE40-141B-3CDB-F903DC638E90}"/>
              </a:ext>
            </a:extLst>
          </p:cNvPr>
          <p:cNvGrpSpPr/>
          <p:nvPr/>
        </p:nvGrpSpPr>
        <p:grpSpPr>
          <a:xfrm>
            <a:off x="1219200" y="6868638"/>
            <a:ext cx="3962400" cy="1123545"/>
            <a:chOff x="0" y="-40188"/>
            <a:chExt cx="892745" cy="296285"/>
          </a:xfrm>
        </p:grpSpPr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9C95372-C6FE-11EE-3832-B73C6D8B1418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6" name="TextBox 8">
              <a:extLst>
                <a:ext uri="{FF2B5EF4-FFF2-40B4-BE49-F238E27FC236}">
                  <a16:creationId xmlns:a16="http://schemas.microsoft.com/office/drawing/2014/main" id="{7EE68887-076A-E813-DECA-AE0A4F770E6D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成交進度追蹤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grpSp>
        <p:nvGrpSpPr>
          <p:cNvPr id="37" name="Group 6">
            <a:extLst>
              <a:ext uri="{FF2B5EF4-FFF2-40B4-BE49-F238E27FC236}">
                <a16:creationId xmlns:a16="http://schemas.microsoft.com/office/drawing/2014/main" id="{03679C95-CF96-125A-739B-F1DD94CDCC4E}"/>
              </a:ext>
            </a:extLst>
          </p:cNvPr>
          <p:cNvGrpSpPr/>
          <p:nvPr/>
        </p:nvGrpSpPr>
        <p:grpSpPr>
          <a:xfrm>
            <a:off x="6248400" y="6868638"/>
            <a:ext cx="3962400" cy="1123545"/>
            <a:chOff x="0" y="-40188"/>
            <a:chExt cx="892745" cy="296285"/>
          </a:xfrm>
        </p:grpSpPr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A32CAE9E-187C-4425-C22E-930A84BF2100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9" name="TextBox 8">
              <a:extLst>
                <a:ext uri="{FF2B5EF4-FFF2-40B4-BE49-F238E27FC236}">
                  <a16:creationId xmlns:a16="http://schemas.microsoft.com/office/drawing/2014/main" id="{09EA0EB9-D535-1CFA-2B0B-4E8C826B9E87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每週會議討論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pic>
        <p:nvPicPr>
          <p:cNvPr id="16" name="圖片 15">
            <a:extLst>
              <a:ext uri="{FF2B5EF4-FFF2-40B4-BE49-F238E27FC236}">
                <a16:creationId xmlns:a16="http://schemas.microsoft.com/office/drawing/2014/main" id="{2FBA6ACF-396C-2A92-E549-2FDD6C87A0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0600" y="1535876"/>
            <a:ext cx="5134095" cy="770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881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82893-1D5F-14DF-3018-76EA1C8CC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4F3EEF1-C2FA-05FB-C04B-4EF857499DF6}"/>
              </a:ext>
            </a:extLst>
          </p:cNvPr>
          <p:cNvSpPr/>
          <p:nvPr/>
        </p:nvSpPr>
        <p:spPr>
          <a:xfrm>
            <a:off x="0" y="29713"/>
            <a:ext cx="18288000" cy="102572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FC841A88-7045-52D4-3DE4-C706CA308F8A}"/>
              </a:ext>
            </a:extLst>
          </p:cNvPr>
          <p:cNvGrpSpPr/>
          <p:nvPr/>
        </p:nvGrpSpPr>
        <p:grpSpPr>
          <a:xfrm>
            <a:off x="1219200" y="4820717"/>
            <a:ext cx="3962400" cy="1123545"/>
            <a:chOff x="0" y="-40188"/>
            <a:chExt cx="892745" cy="296285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52965F8-8239-8887-21A2-FADAB8A75C3C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A2B7D060-B742-76EB-3A7F-6559273C65AF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會員關係心理學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sp>
        <p:nvSpPr>
          <p:cNvPr id="28" name="AutoShape 28">
            <a:extLst>
              <a:ext uri="{FF2B5EF4-FFF2-40B4-BE49-F238E27FC236}">
                <a16:creationId xmlns:a16="http://schemas.microsoft.com/office/drawing/2014/main" id="{8F4AD71C-09EC-8765-9354-505FA4A3CB05}"/>
              </a:ext>
            </a:extLst>
          </p:cNvPr>
          <p:cNvSpPr/>
          <p:nvPr/>
        </p:nvSpPr>
        <p:spPr>
          <a:xfrm>
            <a:off x="-882858" y="492020"/>
            <a:ext cx="20053717" cy="0"/>
          </a:xfrm>
          <a:prstGeom prst="line">
            <a:avLst/>
          </a:prstGeom>
          <a:ln w="9525" cap="flat">
            <a:solidFill>
              <a:srgbClr val="E4E1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AutoShape 29">
            <a:extLst>
              <a:ext uri="{FF2B5EF4-FFF2-40B4-BE49-F238E27FC236}">
                <a16:creationId xmlns:a16="http://schemas.microsoft.com/office/drawing/2014/main" id="{6E227571-C8CD-0C8D-9130-BC4B8BFBED33}"/>
              </a:ext>
            </a:extLst>
          </p:cNvPr>
          <p:cNvSpPr/>
          <p:nvPr/>
        </p:nvSpPr>
        <p:spPr>
          <a:xfrm>
            <a:off x="-882858" y="9818891"/>
            <a:ext cx="20053717" cy="0"/>
          </a:xfrm>
          <a:prstGeom prst="line">
            <a:avLst/>
          </a:prstGeom>
          <a:ln w="9525" cap="flat">
            <a:solidFill>
              <a:srgbClr val="E4E1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CA2C7AE5-EA8C-3DFC-0758-27FC2A939557}"/>
              </a:ext>
            </a:extLst>
          </p:cNvPr>
          <p:cNvSpPr txBox="1"/>
          <p:nvPr/>
        </p:nvSpPr>
        <p:spPr>
          <a:xfrm>
            <a:off x="990600" y="29713"/>
            <a:ext cx="14220705" cy="32573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0"/>
              </a:lnSpc>
            </a:pP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第 二 階 段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(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3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–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6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個 月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)</a:t>
            </a:r>
          </a:p>
          <a:p>
            <a:pPr algn="l"/>
            <a:r>
              <a:rPr lang="zh-TW" altLang="en-US" sz="45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建 立 長 期 收 入</a:t>
            </a:r>
            <a:endParaRPr lang="en-US" altLang="zh-TW" sz="4500" b="1" spc="-44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nton"/>
              <a:sym typeface="Anton"/>
            </a:endParaRPr>
          </a:p>
        </p:txBody>
      </p:sp>
      <p:grpSp>
        <p:nvGrpSpPr>
          <p:cNvPr id="31" name="Group 6">
            <a:extLst>
              <a:ext uri="{FF2B5EF4-FFF2-40B4-BE49-F238E27FC236}">
                <a16:creationId xmlns:a16="http://schemas.microsoft.com/office/drawing/2014/main" id="{738C6F33-3DD5-18A6-8494-2572D652E931}"/>
              </a:ext>
            </a:extLst>
          </p:cNvPr>
          <p:cNvGrpSpPr/>
          <p:nvPr/>
        </p:nvGrpSpPr>
        <p:grpSpPr>
          <a:xfrm>
            <a:off x="6248400" y="4820717"/>
            <a:ext cx="3962400" cy="1123545"/>
            <a:chOff x="0" y="-40188"/>
            <a:chExt cx="892745" cy="296285"/>
          </a:xfrm>
        </p:grpSpPr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7548C662-8688-F1E3-4110-9387ED85AE35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DC7FD70F-1575-05A6-9FD5-8F19156D0D71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續約情緒時機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grpSp>
        <p:nvGrpSpPr>
          <p:cNvPr id="34" name="Group 6">
            <a:extLst>
              <a:ext uri="{FF2B5EF4-FFF2-40B4-BE49-F238E27FC236}">
                <a16:creationId xmlns:a16="http://schemas.microsoft.com/office/drawing/2014/main" id="{74BDBAA4-B9A1-64B6-F9BF-0FA9DB2ECA3C}"/>
              </a:ext>
            </a:extLst>
          </p:cNvPr>
          <p:cNvGrpSpPr/>
          <p:nvPr/>
        </p:nvGrpSpPr>
        <p:grpSpPr>
          <a:xfrm>
            <a:off x="1219200" y="6868638"/>
            <a:ext cx="3962400" cy="1123545"/>
            <a:chOff x="0" y="-40188"/>
            <a:chExt cx="892745" cy="296285"/>
          </a:xfrm>
        </p:grpSpPr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4F28DDDC-2832-615F-94B7-35464115624A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6" name="TextBox 8">
              <a:extLst>
                <a:ext uri="{FF2B5EF4-FFF2-40B4-BE49-F238E27FC236}">
                  <a16:creationId xmlns:a16="http://schemas.microsoft.com/office/drawing/2014/main" id="{313CE3F1-AC35-C12C-3B42-3D5B35290D9A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轉介紹流程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grpSp>
        <p:nvGrpSpPr>
          <p:cNvPr id="37" name="Group 6">
            <a:extLst>
              <a:ext uri="{FF2B5EF4-FFF2-40B4-BE49-F238E27FC236}">
                <a16:creationId xmlns:a16="http://schemas.microsoft.com/office/drawing/2014/main" id="{67E0D27B-8320-F622-2E39-B7E53C7B273A}"/>
              </a:ext>
            </a:extLst>
          </p:cNvPr>
          <p:cNvGrpSpPr/>
          <p:nvPr/>
        </p:nvGrpSpPr>
        <p:grpSpPr>
          <a:xfrm>
            <a:off x="6248400" y="6868638"/>
            <a:ext cx="3962400" cy="1123545"/>
            <a:chOff x="0" y="-40188"/>
            <a:chExt cx="892745" cy="296285"/>
          </a:xfrm>
        </p:grpSpPr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1CFCB114-B783-7CEA-219C-19E0FAAEEE87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9" name="TextBox 8">
              <a:extLst>
                <a:ext uri="{FF2B5EF4-FFF2-40B4-BE49-F238E27FC236}">
                  <a16:creationId xmlns:a16="http://schemas.microsoft.com/office/drawing/2014/main" id="{5E561E41-B338-E827-19B9-DD39DB6A9511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客戶管理表單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16E806F0-CBD6-8927-1C5E-D14C5F7E97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6800" y="1658364"/>
            <a:ext cx="5126316" cy="768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8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A899D-D79F-C1E6-BFA0-6924B462E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47BBEDF-A1B7-23A3-04F8-77FF48EB72C3}"/>
              </a:ext>
            </a:extLst>
          </p:cNvPr>
          <p:cNvSpPr/>
          <p:nvPr/>
        </p:nvSpPr>
        <p:spPr>
          <a:xfrm>
            <a:off x="0" y="29713"/>
            <a:ext cx="18288000" cy="102572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7A08DD0C-4A13-2539-61FF-B62DF0BAC4B5}"/>
              </a:ext>
            </a:extLst>
          </p:cNvPr>
          <p:cNvGrpSpPr/>
          <p:nvPr/>
        </p:nvGrpSpPr>
        <p:grpSpPr>
          <a:xfrm>
            <a:off x="1219200" y="4820717"/>
            <a:ext cx="3962400" cy="1123545"/>
            <a:chOff x="0" y="-40188"/>
            <a:chExt cx="892745" cy="296285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8E57586-C757-AD01-A878-3777157F8415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223553F2-5BBD-4D39-96A3-31B2E3309B21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自媒體定位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sp>
        <p:nvSpPr>
          <p:cNvPr id="28" name="AutoShape 28">
            <a:extLst>
              <a:ext uri="{FF2B5EF4-FFF2-40B4-BE49-F238E27FC236}">
                <a16:creationId xmlns:a16="http://schemas.microsoft.com/office/drawing/2014/main" id="{FCADA592-B85F-72F7-971C-0F1A9E9B721D}"/>
              </a:ext>
            </a:extLst>
          </p:cNvPr>
          <p:cNvSpPr/>
          <p:nvPr/>
        </p:nvSpPr>
        <p:spPr>
          <a:xfrm>
            <a:off x="-882858" y="492020"/>
            <a:ext cx="20053717" cy="0"/>
          </a:xfrm>
          <a:prstGeom prst="line">
            <a:avLst/>
          </a:prstGeom>
          <a:ln w="9525" cap="flat">
            <a:solidFill>
              <a:srgbClr val="E4E1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AutoShape 29">
            <a:extLst>
              <a:ext uri="{FF2B5EF4-FFF2-40B4-BE49-F238E27FC236}">
                <a16:creationId xmlns:a16="http://schemas.microsoft.com/office/drawing/2014/main" id="{A56F8FDA-D978-42A3-5BEB-285BE0694C53}"/>
              </a:ext>
            </a:extLst>
          </p:cNvPr>
          <p:cNvSpPr/>
          <p:nvPr/>
        </p:nvSpPr>
        <p:spPr>
          <a:xfrm>
            <a:off x="-882858" y="9818891"/>
            <a:ext cx="20053717" cy="0"/>
          </a:xfrm>
          <a:prstGeom prst="line">
            <a:avLst/>
          </a:prstGeom>
          <a:ln w="9525" cap="flat">
            <a:solidFill>
              <a:srgbClr val="E4E1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TextBox 2">
            <a:extLst>
              <a:ext uri="{FF2B5EF4-FFF2-40B4-BE49-F238E27FC236}">
                <a16:creationId xmlns:a16="http://schemas.microsoft.com/office/drawing/2014/main" id="{7D319661-D8D4-CE38-33AB-C3E0C39B84DA}"/>
              </a:ext>
            </a:extLst>
          </p:cNvPr>
          <p:cNvSpPr txBox="1"/>
          <p:nvPr/>
        </p:nvSpPr>
        <p:spPr>
          <a:xfrm>
            <a:off x="990600" y="29713"/>
            <a:ext cx="14220705" cy="32573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0"/>
              </a:lnSpc>
            </a:pP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第 三 階 段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(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6 –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12</a:t>
            </a:r>
            <a:r>
              <a:rPr lang="zh-TW" altLang="en-US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 個 月</a:t>
            </a:r>
            <a:r>
              <a:rPr lang="en-US" altLang="zh-TW" sz="80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)</a:t>
            </a:r>
          </a:p>
          <a:p>
            <a:pPr algn="l"/>
            <a:r>
              <a:rPr lang="zh-TW" altLang="en-US" sz="4500" b="1" spc="-44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個 人 品 牌 與 自 媒 體</a:t>
            </a:r>
            <a:endParaRPr lang="en-US" altLang="zh-TW" sz="4500" b="1" spc="-44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nton"/>
              <a:sym typeface="Anton"/>
            </a:endParaRPr>
          </a:p>
        </p:txBody>
      </p:sp>
      <p:grpSp>
        <p:nvGrpSpPr>
          <p:cNvPr id="31" name="Group 6">
            <a:extLst>
              <a:ext uri="{FF2B5EF4-FFF2-40B4-BE49-F238E27FC236}">
                <a16:creationId xmlns:a16="http://schemas.microsoft.com/office/drawing/2014/main" id="{3F9A45D1-EB0E-0A55-B523-5CFD6616555F}"/>
              </a:ext>
            </a:extLst>
          </p:cNvPr>
          <p:cNvGrpSpPr/>
          <p:nvPr/>
        </p:nvGrpSpPr>
        <p:grpSpPr>
          <a:xfrm>
            <a:off x="6248400" y="4820717"/>
            <a:ext cx="3962400" cy="1123545"/>
            <a:chOff x="0" y="-40188"/>
            <a:chExt cx="892745" cy="296285"/>
          </a:xfrm>
        </p:grpSpPr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ED08595B-198F-B958-F46E-0128B3E959A3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92BF731F-4A50-EF8D-EEB4-F441D3453038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口播腳本產出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grpSp>
        <p:nvGrpSpPr>
          <p:cNvPr id="34" name="Group 6">
            <a:extLst>
              <a:ext uri="{FF2B5EF4-FFF2-40B4-BE49-F238E27FC236}">
                <a16:creationId xmlns:a16="http://schemas.microsoft.com/office/drawing/2014/main" id="{86E64555-4876-2344-B3E8-37F269D343C3}"/>
              </a:ext>
            </a:extLst>
          </p:cNvPr>
          <p:cNvGrpSpPr/>
          <p:nvPr/>
        </p:nvGrpSpPr>
        <p:grpSpPr>
          <a:xfrm>
            <a:off x="1219200" y="6868638"/>
            <a:ext cx="3962400" cy="1123545"/>
            <a:chOff x="0" y="-40188"/>
            <a:chExt cx="892745" cy="296285"/>
          </a:xfrm>
        </p:grpSpPr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AFCB6069-4651-F5A1-5AC2-21D69D8BAEDB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6" name="TextBox 8">
              <a:extLst>
                <a:ext uri="{FF2B5EF4-FFF2-40B4-BE49-F238E27FC236}">
                  <a16:creationId xmlns:a16="http://schemas.microsoft.com/office/drawing/2014/main" id="{1CB9AE8A-C3BD-35AA-2846-02A007DD09E8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鏡頭表現力訓練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grpSp>
        <p:nvGrpSpPr>
          <p:cNvPr id="37" name="Group 6">
            <a:extLst>
              <a:ext uri="{FF2B5EF4-FFF2-40B4-BE49-F238E27FC236}">
                <a16:creationId xmlns:a16="http://schemas.microsoft.com/office/drawing/2014/main" id="{B7235395-DB74-5FC2-2D3D-CC61B07EBF3C}"/>
              </a:ext>
            </a:extLst>
          </p:cNvPr>
          <p:cNvGrpSpPr/>
          <p:nvPr/>
        </p:nvGrpSpPr>
        <p:grpSpPr>
          <a:xfrm>
            <a:off x="6248400" y="6868638"/>
            <a:ext cx="3962400" cy="1123545"/>
            <a:chOff x="0" y="-40188"/>
            <a:chExt cx="892745" cy="296285"/>
          </a:xfrm>
        </p:grpSpPr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E6B8FBE1-64E0-A24C-064B-6D2DAFB5CC9A}"/>
                </a:ext>
              </a:extLst>
            </p:cNvPr>
            <p:cNvSpPr/>
            <p:nvPr/>
          </p:nvSpPr>
          <p:spPr>
            <a:xfrm>
              <a:off x="0" y="-40188"/>
              <a:ext cx="892745" cy="256097"/>
            </a:xfrm>
            <a:custGeom>
              <a:avLst/>
              <a:gdLst/>
              <a:ahLst/>
              <a:cxnLst/>
              <a:rect l="l" t="t" r="r" b="b"/>
              <a:pathLst>
                <a:path w="892745" h="256097">
                  <a:moveTo>
                    <a:pt x="116484" y="0"/>
                  </a:moveTo>
                  <a:lnTo>
                    <a:pt x="776261" y="0"/>
                  </a:lnTo>
                  <a:cubicBezTo>
                    <a:pt x="807154" y="0"/>
                    <a:pt x="836783" y="12272"/>
                    <a:pt x="858627" y="34117"/>
                  </a:cubicBezTo>
                  <a:cubicBezTo>
                    <a:pt x="880472" y="55962"/>
                    <a:pt x="892745" y="85590"/>
                    <a:pt x="892745" y="116484"/>
                  </a:cubicBezTo>
                  <a:lnTo>
                    <a:pt x="892745" y="139613"/>
                  </a:lnTo>
                  <a:cubicBezTo>
                    <a:pt x="892745" y="203945"/>
                    <a:pt x="840593" y="256097"/>
                    <a:pt x="776261" y="256097"/>
                  </a:cubicBezTo>
                  <a:lnTo>
                    <a:pt x="116484" y="256097"/>
                  </a:lnTo>
                  <a:cubicBezTo>
                    <a:pt x="85590" y="256097"/>
                    <a:pt x="55962" y="243824"/>
                    <a:pt x="34117" y="221979"/>
                  </a:cubicBezTo>
                  <a:cubicBezTo>
                    <a:pt x="12272" y="200134"/>
                    <a:pt x="0" y="170506"/>
                    <a:pt x="0" y="139613"/>
                  </a:cubicBezTo>
                  <a:lnTo>
                    <a:pt x="0" y="116484"/>
                  </a:lnTo>
                  <a:cubicBezTo>
                    <a:pt x="0" y="85590"/>
                    <a:pt x="12272" y="55962"/>
                    <a:pt x="34117" y="34117"/>
                  </a:cubicBezTo>
                  <a:cubicBezTo>
                    <a:pt x="55962" y="12272"/>
                    <a:pt x="85590" y="0"/>
                    <a:pt x="116484" y="0"/>
                  </a:cubicBezTo>
                  <a:close/>
                </a:path>
              </a:pathLst>
            </a:custGeom>
            <a:solidFill>
              <a:srgbClr val="E4E1DD"/>
            </a:solidFill>
            <a:ln w="9525" cap="rnd">
              <a:solidFill>
                <a:srgbClr val="151213"/>
              </a:solidFill>
              <a:prstDash val="solid"/>
              <a:round/>
            </a:ln>
          </p:spPr>
        </p:sp>
        <p:sp>
          <p:nvSpPr>
            <p:cNvPr id="39" name="TextBox 8">
              <a:extLst>
                <a:ext uri="{FF2B5EF4-FFF2-40B4-BE49-F238E27FC236}">
                  <a16:creationId xmlns:a16="http://schemas.microsoft.com/office/drawing/2014/main" id="{D7432848-BD10-150C-E482-172B3AA379E7}"/>
                </a:ext>
              </a:extLst>
            </p:cNvPr>
            <p:cNvSpPr txBox="1"/>
            <p:nvPr/>
          </p:nvSpPr>
          <p:spPr>
            <a:xfrm>
              <a:off x="0" y="-38100"/>
              <a:ext cx="892745" cy="294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zh-TW" altLang="en-US" sz="3500" spc="-115" dirty="0">
                  <a:solidFill>
                    <a:srgbClr val="151213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Mukti"/>
                  <a:sym typeface="Mukti"/>
                </a:rPr>
                <a:t>打造個人商業模式</a:t>
              </a:r>
              <a:endParaRPr lang="en-US" sz="3500" spc="-115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ukti"/>
                <a:sym typeface="Mukti"/>
              </a:endParaRPr>
            </a:p>
          </p:txBody>
        </p:sp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id="{B18F4472-FED1-2522-26B1-2BAE328D1B2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9" t="7694" r="14268" b="1"/>
          <a:stretch>
            <a:fillRect/>
          </a:stretch>
        </p:blipFill>
        <p:spPr>
          <a:xfrm>
            <a:off x="11087127" y="2910120"/>
            <a:ext cx="6521440" cy="576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666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 flipH="1">
            <a:off x="9667875" y="2983258"/>
            <a:ext cx="9525" cy="4156136"/>
          </a:xfrm>
          <a:prstGeom prst="line">
            <a:avLst/>
          </a:prstGeom>
          <a:ln w="19050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648957" y="2587018"/>
            <a:ext cx="8101119" cy="648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580"/>
              </a:lnSpc>
            </a:pPr>
            <a:r>
              <a:rPr lang="zh-TW" altLang="en-US" sz="3600" spc="-197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每周一次</a:t>
            </a:r>
            <a:r>
              <a:rPr lang="zh-TW" altLang="en-US" sz="36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視訊會議，進度檢核與行動指導</a:t>
            </a:r>
            <a:endParaRPr lang="en-US" sz="36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8945232" y="2992783"/>
            <a:ext cx="722644" cy="0"/>
          </a:xfrm>
          <a:prstGeom prst="line">
            <a:avLst/>
          </a:prstGeom>
          <a:ln w="19050" cap="flat">
            <a:solidFill>
              <a:srgbClr val="151213"/>
            </a:solidFill>
            <a:prstDash val="solid"/>
            <a:headEnd type="oval" w="lg" len="lg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2053086" y="3990752"/>
            <a:ext cx="6720937" cy="6481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580"/>
              </a:lnSpc>
            </a:pPr>
            <a:r>
              <a:rPr lang="zh-TW" altLang="en-US" sz="36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指標追蹤</a:t>
            </a:r>
            <a:r>
              <a:rPr lang="en-US" altLang="zh-TW" sz="36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(</a:t>
            </a:r>
            <a:r>
              <a:rPr lang="zh-TW" altLang="en-US" sz="36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邀約數、成交數、續約率</a:t>
            </a:r>
            <a:r>
              <a:rPr lang="en-US" altLang="zh-TW" sz="36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)</a:t>
            </a:r>
            <a:endParaRPr lang="en-US" sz="36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12" name="AutoShape 12"/>
          <p:cNvSpPr/>
          <p:nvPr/>
        </p:nvSpPr>
        <p:spPr>
          <a:xfrm>
            <a:off x="8945232" y="4375987"/>
            <a:ext cx="722644" cy="0"/>
          </a:xfrm>
          <a:prstGeom prst="line">
            <a:avLst/>
          </a:prstGeom>
          <a:ln w="19050" cap="flat">
            <a:solidFill>
              <a:srgbClr val="151213"/>
            </a:solidFill>
            <a:prstDash val="solid"/>
            <a:headEnd type="oval" w="lg" len="lg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2891290" y="5353426"/>
            <a:ext cx="5858785" cy="668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80"/>
              </a:lnSpc>
            </a:pPr>
            <a:r>
              <a:rPr lang="zh-TW" altLang="en-US" sz="36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即時訊息</a:t>
            </a:r>
            <a:r>
              <a:rPr lang="en-US" altLang="zh-TW" sz="36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24</a:t>
            </a:r>
            <a:r>
              <a:rPr lang="zh-TW" altLang="en-US" sz="36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小時回復</a:t>
            </a:r>
            <a:endParaRPr lang="en-US" sz="36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8945232" y="5759191"/>
            <a:ext cx="722644" cy="0"/>
          </a:xfrm>
          <a:prstGeom prst="line">
            <a:avLst/>
          </a:prstGeom>
          <a:ln w="19050" cap="flat">
            <a:solidFill>
              <a:srgbClr val="151213"/>
            </a:solidFill>
            <a:prstDash val="solid"/>
            <a:headEnd type="oval" w="lg" len="lg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2891290" y="6736629"/>
            <a:ext cx="5858785" cy="668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580"/>
              </a:lnSpc>
            </a:pPr>
            <a:r>
              <a:rPr lang="zh-TW" altLang="en-US" sz="3600" spc="-197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每季成果檢核與策略調整</a:t>
            </a:r>
            <a:endParaRPr lang="en-US" sz="3600" spc="-197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18" name="AutoShape 18"/>
          <p:cNvSpPr/>
          <p:nvPr/>
        </p:nvSpPr>
        <p:spPr>
          <a:xfrm>
            <a:off x="8945232" y="7142394"/>
            <a:ext cx="722644" cy="0"/>
          </a:xfrm>
          <a:prstGeom prst="line">
            <a:avLst/>
          </a:prstGeom>
          <a:ln w="19050" cap="flat">
            <a:solidFill>
              <a:srgbClr val="151213"/>
            </a:solidFill>
            <a:prstDash val="solid"/>
            <a:headEnd type="oval" w="lg" len="lg"/>
            <a:tailEnd type="none" w="sm" len="sm"/>
          </a:ln>
        </p:spPr>
      </p:sp>
      <p:sp>
        <p:nvSpPr>
          <p:cNvPr id="26" name="AutoShape 26"/>
          <p:cNvSpPr/>
          <p:nvPr/>
        </p:nvSpPr>
        <p:spPr>
          <a:xfrm flipV="1">
            <a:off x="628651" y="468108"/>
            <a:ext cx="17021178" cy="111066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27"/>
          <p:cNvSpPr/>
          <p:nvPr/>
        </p:nvSpPr>
        <p:spPr>
          <a:xfrm>
            <a:off x="228599" y="9818882"/>
            <a:ext cx="17668877" cy="8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6">
            <a:extLst>
              <a:ext uri="{FF2B5EF4-FFF2-40B4-BE49-F238E27FC236}">
                <a16:creationId xmlns:a16="http://schemas.microsoft.com/office/drawing/2014/main" id="{C8DBC0E0-F08A-F09D-05F2-F14DB51ED5A0}"/>
              </a:ext>
            </a:extLst>
          </p:cNvPr>
          <p:cNvSpPr txBox="1"/>
          <p:nvPr/>
        </p:nvSpPr>
        <p:spPr>
          <a:xfrm>
            <a:off x="10501493" y="3617277"/>
            <a:ext cx="6553200" cy="22287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0"/>
              </a:lnSpc>
            </a:pPr>
            <a:r>
              <a:rPr lang="zh-TW" altLang="en-US" sz="10000" b="1" spc="-44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制 度 說 明</a:t>
            </a:r>
            <a:endParaRPr lang="en-US" sz="10000" b="1" spc="-440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11C1E-00F2-E8D0-C8A0-EBD2F60E4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BA82513-D81E-1641-D8AE-4EE48EC0ADBF}"/>
              </a:ext>
            </a:extLst>
          </p:cNvPr>
          <p:cNvSpPr/>
          <p:nvPr/>
        </p:nvSpPr>
        <p:spPr>
          <a:xfrm>
            <a:off x="16840200" y="8742440"/>
            <a:ext cx="1200967" cy="1200967"/>
          </a:xfrm>
          <a:custGeom>
            <a:avLst/>
            <a:gdLst/>
            <a:ahLst/>
            <a:cxnLst/>
            <a:rect l="l" t="t" r="r" b="b"/>
            <a:pathLst>
              <a:path w="1200967" h="1200967">
                <a:moveTo>
                  <a:pt x="0" y="0"/>
                </a:moveTo>
                <a:lnTo>
                  <a:pt x="1200967" y="0"/>
                </a:lnTo>
                <a:lnTo>
                  <a:pt x="1200967" y="1200967"/>
                </a:lnTo>
                <a:lnTo>
                  <a:pt x="0" y="12009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FEB1DAF3-D41B-F60D-FE36-43DC5545BBF4}"/>
              </a:ext>
            </a:extLst>
          </p:cNvPr>
          <p:cNvSpPr txBox="1"/>
          <p:nvPr/>
        </p:nvSpPr>
        <p:spPr>
          <a:xfrm>
            <a:off x="676405" y="-114300"/>
            <a:ext cx="7181589" cy="21067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dist">
              <a:lnSpc>
                <a:spcPts val="20000"/>
              </a:lnSpc>
            </a:pPr>
            <a:r>
              <a:rPr lang="zh-TW" altLang="en-US" sz="6000" spc="-44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從</a:t>
            </a:r>
            <a:r>
              <a:rPr lang="zh-TW" altLang="en-US" sz="6000" spc="-440" dirty="0">
                <a:solidFill>
                  <a:schemeClr val="accent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知道</a:t>
            </a:r>
            <a:r>
              <a:rPr lang="zh-TW" altLang="en-US" sz="6000" spc="-44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到</a:t>
            </a:r>
            <a:r>
              <a:rPr lang="zh-TW" altLang="en-US" sz="6000" spc="-440" dirty="0">
                <a:solidFill>
                  <a:schemeClr val="accent2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做到</a:t>
            </a:r>
            <a:r>
              <a:rPr lang="zh-TW" altLang="en-US" sz="6000" spc="-44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的改變</a:t>
            </a:r>
            <a:endParaRPr lang="en-US" sz="6000" spc="-440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nton"/>
              <a:sym typeface="Anton"/>
            </a:endParaRPr>
          </a:p>
        </p:txBody>
      </p:sp>
      <p:sp>
        <p:nvSpPr>
          <p:cNvPr id="18" name="AutoShape 18">
            <a:extLst>
              <a:ext uri="{FF2B5EF4-FFF2-40B4-BE49-F238E27FC236}">
                <a16:creationId xmlns:a16="http://schemas.microsoft.com/office/drawing/2014/main" id="{58130E91-3B12-375E-5E72-07F98158E64F}"/>
              </a:ext>
            </a:extLst>
          </p:cNvPr>
          <p:cNvSpPr/>
          <p:nvPr/>
        </p:nvSpPr>
        <p:spPr>
          <a:xfrm flipV="1">
            <a:off x="475246" y="453812"/>
            <a:ext cx="17337510" cy="76416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4" name="資料庫圖表 3">
            <a:extLst>
              <a:ext uri="{FF2B5EF4-FFF2-40B4-BE49-F238E27FC236}">
                <a16:creationId xmlns:a16="http://schemas.microsoft.com/office/drawing/2014/main" id="{A1AC40B8-4109-5465-82A4-14DB133997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9342484"/>
              </p:ext>
            </p:extLst>
          </p:nvPr>
        </p:nvGraphicFramePr>
        <p:xfrm>
          <a:off x="4267200" y="3009900"/>
          <a:ext cx="9448800" cy="6676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27336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AA819-19F0-D73C-F13D-D6EE0DDEF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AutoShape 26">
            <a:extLst>
              <a:ext uri="{FF2B5EF4-FFF2-40B4-BE49-F238E27FC236}">
                <a16:creationId xmlns:a16="http://schemas.microsoft.com/office/drawing/2014/main" id="{43141EA5-63F8-A0F9-2731-91A1F623FFEE}"/>
              </a:ext>
            </a:extLst>
          </p:cNvPr>
          <p:cNvSpPr/>
          <p:nvPr/>
        </p:nvSpPr>
        <p:spPr>
          <a:xfrm flipV="1">
            <a:off x="628651" y="468108"/>
            <a:ext cx="17021178" cy="111066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7" name="AutoShape 27">
            <a:extLst>
              <a:ext uri="{FF2B5EF4-FFF2-40B4-BE49-F238E27FC236}">
                <a16:creationId xmlns:a16="http://schemas.microsoft.com/office/drawing/2014/main" id="{6B9AC819-1BE8-ACEE-D9C6-084C8930E2B2}"/>
              </a:ext>
            </a:extLst>
          </p:cNvPr>
          <p:cNvSpPr/>
          <p:nvPr/>
        </p:nvSpPr>
        <p:spPr>
          <a:xfrm>
            <a:off x="228599" y="9818882"/>
            <a:ext cx="17668877" cy="8"/>
          </a:xfrm>
          <a:prstGeom prst="line">
            <a:avLst/>
          </a:prstGeom>
          <a:ln w="9525" cap="flat">
            <a:solidFill>
              <a:srgbClr val="1512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6">
            <a:extLst>
              <a:ext uri="{FF2B5EF4-FFF2-40B4-BE49-F238E27FC236}">
                <a16:creationId xmlns:a16="http://schemas.microsoft.com/office/drawing/2014/main" id="{338AD37F-AB4A-D148-B84A-F65469AE5849}"/>
              </a:ext>
            </a:extLst>
          </p:cNvPr>
          <p:cNvSpPr txBox="1"/>
          <p:nvPr/>
        </p:nvSpPr>
        <p:spPr>
          <a:xfrm>
            <a:off x="638171" y="-474192"/>
            <a:ext cx="3181349" cy="21067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0"/>
              </a:lnSpc>
            </a:pPr>
            <a:r>
              <a:rPr lang="zh-TW" altLang="en-US" sz="6000" b="1" spc="-440" dirty="0">
                <a:solidFill>
                  <a:srgbClr val="15121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nton"/>
                <a:sym typeface="Anton"/>
              </a:rPr>
              <a:t>案例分享</a:t>
            </a:r>
            <a:endParaRPr lang="en-US" sz="6000" b="1" spc="-440" dirty="0">
              <a:solidFill>
                <a:srgbClr val="15121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nton"/>
              <a:sym typeface="Anton"/>
            </a:endParaRPr>
          </a:p>
        </p:txBody>
      </p:sp>
      <p:pic>
        <p:nvPicPr>
          <p:cNvPr id="14" name="圖片 13" descr="一張含有 文字, 螢幕擷取畫面, 衝浪 的圖片&#10;&#10;AI 產生的內容可能不正確。">
            <a:extLst>
              <a:ext uri="{FF2B5EF4-FFF2-40B4-BE49-F238E27FC236}">
                <a16:creationId xmlns:a16="http://schemas.microsoft.com/office/drawing/2014/main" id="{383F77CB-EA5F-2682-9D7C-D8049A3FE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7400" y="1868125"/>
            <a:ext cx="8473679" cy="4385347"/>
          </a:xfrm>
          <a:prstGeom prst="rect">
            <a:avLst/>
          </a:prstGeom>
        </p:spPr>
      </p:pic>
      <p:pic>
        <p:nvPicPr>
          <p:cNvPr id="19" name="圖片 18" descr="一張含有 文字, 足部穿著, 螢幕擷取畫面, 服裝 的圖片&#10;&#10;AI 產生的內容可能不正確。">
            <a:extLst>
              <a:ext uri="{FF2B5EF4-FFF2-40B4-BE49-F238E27FC236}">
                <a16:creationId xmlns:a16="http://schemas.microsoft.com/office/drawing/2014/main" id="{B32ECE2F-2A6D-3CAD-F59F-F10B562CD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23" y="1850223"/>
            <a:ext cx="8888246" cy="4402153"/>
          </a:xfrm>
          <a:prstGeom prst="rect">
            <a:avLst/>
          </a:prstGeom>
        </p:spPr>
      </p:pic>
      <p:sp>
        <p:nvSpPr>
          <p:cNvPr id="20" name="TextBox 7">
            <a:extLst>
              <a:ext uri="{FF2B5EF4-FFF2-40B4-BE49-F238E27FC236}">
                <a16:creationId xmlns:a16="http://schemas.microsoft.com/office/drawing/2014/main" id="{1FD5B2D6-7594-AFB9-889C-2FC320DC77F3}"/>
              </a:ext>
            </a:extLst>
          </p:cNvPr>
          <p:cNvSpPr txBox="1"/>
          <p:nvPr/>
        </p:nvSpPr>
        <p:spPr>
          <a:xfrm>
            <a:off x="612075" y="6634187"/>
            <a:ext cx="8101119" cy="3238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80"/>
              </a:lnSpc>
            </a:pPr>
            <a:r>
              <a:rPr lang="zh-TW" altLang="en-US" sz="36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新手教練→健身房老闆</a:t>
            </a:r>
            <a:endParaRPr lang="en-US" altLang="zh-TW" sz="36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>
              <a:lnSpc>
                <a:spcPts val="5580"/>
              </a:lnSpc>
            </a:pPr>
            <a:r>
              <a:rPr lang="zh-TW" altLang="en-US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客製體驗課、客戶經營、續約全流程</a:t>
            </a:r>
            <a:endParaRPr lang="en-US" altLang="zh-TW" sz="25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/>
            <a:r>
              <a:rPr lang="zh-TW" altLang="en-US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自媒體運營、進修建議、健身房運營</a:t>
            </a:r>
            <a:endParaRPr lang="en-US" altLang="zh-TW" sz="25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/>
            <a:endParaRPr lang="en-US" altLang="zh-TW" sz="25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/>
            <a:r>
              <a:rPr lang="zh-TW" altLang="en-US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從</a:t>
            </a:r>
            <a:r>
              <a:rPr lang="en-US" altLang="zh-TW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0</a:t>
            </a:r>
            <a:r>
              <a:rPr lang="zh-TW" altLang="en-US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到</a:t>
            </a:r>
            <a:r>
              <a:rPr lang="en-US" altLang="zh-TW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1</a:t>
            </a:r>
            <a:r>
              <a:rPr lang="zh-TW" altLang="en-US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的陪跑計畫</a:t>
            </a:r>
            <a:endParaRPr lang="en-US" altLang="zh-TW" sz="25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>
              <a:lnSpc>
                <a:spcPts val="5580"/>
              </a:lnSpc>
            </a:pPr>
            <a:endParaRPr lang="en-US" sz="36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8C9000A6-7C4F-DAE6-E55C-9AFD1D835C09}"/>
              </a:ext>
            </a:extLst>
          </p:cNvPr>
          <p:cNvSpPr txBox="1"/>
          <p:nvPr/>
        </p:nvSpPr>
        <p:spPr>
          <a:xfrm>
            <a:off x="9796357" y="6634187"/>
            <a:ext cx="8101119" cy="2741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TW" altLang="en-US" sz="36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空服員轉職</a:t>
            </a:r>
            <a:r>
              <a:rPr lang="en-US" altLang="zh-TW" sz="36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SUP</a:t>
            </a:r>
            <a:r>
              <a:rPr lang="zh-TW" altLang="en-US" sz="36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教練</a:t>
            </a:r>
            <a:endParaRPr lang="en-US" altLang="zh-TW" sz="36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/>
            <a:endParaRPr lang="en-US" altLang="zh-TW" sz="25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/>
            <a:r>
              <a:rPr lang="zh-TW" altLang="en-US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藉由心理學引導、</a:t>
            </a:r>
            <a:r>
              <a:rPr lang="en-US" altLang="zh-TW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Life coaching</a:t>
            </a:r>
          </a:p>
          <a:p>
            <a:pPr algn="ctr"/>
            <a:r>
              <a:rPr lang="zh-TW" altLang="en-US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順著自己的內在</a:t>
            </a:r>
            <a:endParaRPr lang="en-US" altLang="zh-TW" sz="25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 algn="ctr"/>
            <a:r>
              <a:rPr lang="zh-TW" altLang="en-US" sz="2500" spc="-197" dirty="0">
                <a:latin typeface="Microsoft YaHei" panose="020B0503020204020204" pitchFamily="34" charset="-122"/>
                <a:ea typeface="Microsoft YaHei" panose="020B0503020204020204" pitchFamily="34" charset="-122"/>
                <a:cs typeface="Public Sans"/>
                <a:sym typeface="Public Sans"/>
              </a:rPr>
              <a:t>找到人生與職涯方向</a:t>
            </a:r>
            <a:endParaRPr lang="en-US" altLang="zh-TW" sz="25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  <a:p>
            <a:pPr>
              <a:lnSpc>
                <a:spcPts val="5580"/>
              </a:lnSpc>
            </a:pPr>
            <a:endParaRPr lang="en-US" sz="3600" spc="-197" dirty="0">
              <a:latin typeface="Microsoft YaHei" panose="020B0503020204020204" pitchFamily="34" charset="-122"/>
              <a:ea typeface="Microsoft YaHei" panose="020B0503020204020204" pitchFamily="34" charset="-122"/>
              <a:cs typeface="Public Sans"/>
              <a:sym typeface="Public Sans"/>
            </a:endParaRPr>
          </a:p>
        </p:txBody>
      </p:sp>
    </p:spTree>
    <p:extLst>
      <p:ext uri="{BB962C8B-B14F-4D97-AF65-F5344CB8AC3E}">
        <p14:creationId xmlns:p14="http://schemas.microsoft.com/office/powerpoint/2010/main" val="2110851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7283</TotalTime>
  <Words>438</Words>
  <Application>Microsoft Office PowerPoint</Application>
  <PresentationFormat>自訂</PresentationFormat>
  <Paragraphs>82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Arial</vt:lpstr>
      <vt:lpstr>Microsoft YaHei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Bold Modern Ad Campaign Creative Brief Business Presentation</dc:title>
  <dc:creator>阿倫教官</dc:creator>
  <cp:lastModifiedBy>冠倫 黃</cp:lastModifiedBy>
  <cp:revision>10</cp:revision>
  <dcterms:created xsi:type="dcterms:W3CDTF">2006-08-16T00:00:00Z</dcterms:created>
  <dcterms:modified xsi:type="dcterms:W3CDTF">2025-12-30T03:36:48Z</dcterms:modified>
  <dc:identifier>DAG4b8NisUE</dc:identifier>
</cp:coreProperties>
</file>

<file path=docProps/thumbnail.jpeg>
</file>